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53"/>
  </p:notesMasterIdLst>
  <p:sldIdLst>
    <p:sldId id="303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304" r:id="rId30"/>
    <p:sldId id="305" r:id="rId31"/>
    <p:sldId id="285" r:id="rId32"/>
    <p:sldId id="286" r:id="rId33"/>
    <p:sldId id="287" r:id="rId34"/>
    <p:sldId id="288" r:id="rId35"/>
    <p:sldId id="289" r:id="rId36"/>
    <p:sldId id="306" r:id="rId37"/>
    <p:sldId id="290" r:id="rId38"/>
    <p:sldId id="291" r:id="rId39"/>
    <p:sldId id="292" r:id="rId40"/>
    <p:sldId id="293" r:id="rId41"/>
    <p:sldId id="307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8" r:id="rId52"/>
  </p:sldIdLst>
  <p:sldSz cx="3960813" cy="3060700"/>
  <p:notesSz cx="9144000" cy="6858000"/>
  <p:defaultTextStyle>
    <a:defPPr>
      <a:defRPr lang="vi-VN"/>
    </a:defPPr>
    <a:lvl1pPr marL="0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441" autoAdjust="0"/>
  </p:normalViewPr>
  <p:slideViewPr>
    <p:cSldViewPr>
      <p:cViewPr>
        <p:scale>
          <a:sx n="170" d="100"/>
          <a:sy n="170" d="100"/>
        </p:scale>
        <p:origin x="-1440" y="-72"/>
      </p:cViewPr>
      <p:guideLst>
        <p:guide orient="horz" pos="1285"/>
        <p:guide pos="9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30257-B1AC-409E-BB99-C240ACEA71A9}" type="datetimeFigureOut">
              <a:rPr lang="vi-VN" smtClean="0"/>
              <a:t>06/11/2017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21F9B-80A8-468F-827F-D203872E436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81722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95102" y="500906"/>
            <a:ext cx="2970610" cy="1065577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95102" y="1607576"/>
            <a:ext cx="2970610" cy="738960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0" marR="0" lvl="0" indent="0" algn="ctr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HTML5/Định </a:t>
            </a:r>
            <a:r>
              <a:rPr lang="vi-VN" smtClean="0"/>
              <a:t>vị địa lý </a:t>
            </a:r>
            <a:r>
              <a:rPr lang="vi-VN" spc="-4" smtClean="0"/>
              <a:t>và</a:t>
            </a:r>
            <a:r>
              <a:rPr lang="vi-VN" spc="-37" smtClean="0"/>
              <a:t> </a:t>
            </a:r>
            <a:r>
              <a:rPr lang="vi-VN" smtClean="0"/>
              <a:t>APIs</a:t>
            </a:r>
            <a:endParaRPr lang="vi-VN" dirty="0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3738018" y="2897747"/>
            <a:ext cx="148530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8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 hasCustomPrompt="1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100" b="1" i="0" u="none" strike="noStrike" cap="none">
                <a:solidFill>
                  <a:srgbClr val="7030A0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100287" marR="0" lvl="0" indent="-22286" algn="l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0860" marR="0" lvl="1" indent="-33429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01434" marR="0" lvl="2" indent="-44572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02008" marR="0" lvl="3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02581" marR="0" lvl="4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3155" marR="0" lvl="5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3729" marR="0" lvl="6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4302" marR="0" lvl="7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04876" marR="0" lvl="8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HTML5/Định </a:t>
            </a:r>
            <a:r>
              <a:rPr lang="vi-VN" smtClean="0"/>
              <a:t>vị địa lý </a:t>
            </a:r>
            <a:r>
              <a:rPr lang="vi-VN" spc="-4" smtClean="0"/>
              <a:t>và</a:t>
            </a:r>
            <a:r>
              <a:rPr lang="vi-VN" spc="-37" smtClean="0"/>
              <a:t> </a:t>
            </a:r>
            <a:r>
              <a:rPr lang="vi-VN" smtClean="0"/>
              <a:t>APIs</a:t>
            </a:r>
            <a:endParaRPr lang="vi-VN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762773" y="2881876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HTML5/Định </a:t>
            </a:r>
            <a:r>
              <a:rPr lang="vi-VN" smtClean="0"/>
              <a:t>vị địa lý </a:t>
            </a:r>
            <a:r>
              <a:rPr lang="vi-VN" spc="-4" smtClean="0"/>
              <a:t>và</a:t>
            </a:r>
            <a:r>
              <a:rPr lang="vi-VN" spc="-37" smtClean="0"/>
              <a:t> </a:t>
            </a:r>
            <a:r>
              <a:rPr lang="vi-VN" smtClean="0"/>
              <a:t>APIs</a:t>
            </a:r>
            <a:endParaRPr lang="vi-VN" dirty="0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3738018" y="2900014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/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maps.google.com/maps/api/js?sensor=fals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maps.google.com/maps/api/js?sensor=fals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018140" cy="306666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272306" y="996275"/>
            <a:ext cx="3538380" cy="728005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2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BÀI </a:t>
            </a:r>
            <a:r>
              <a:rPr lang="en-US" sz="21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18:</a:t>
            </a:r>
            <a:endParaRPr lang="en-US" sz="21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SzPct val="25000"/>
            </a:pPr>
            <a:r>
              <a:rPr lang="en-US" sz="14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ĐỊNH VỊ ĐỊA LÝ </a:t>
            </a:r>
          </a:p>
          <a:p>
            <a:pPr algn="ctr">
              <a:buSzPct val="25000"/>
            </a:pPr>
            <a:r>
              <a:rPr lang="en-US" sz="14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VÀ </a:t>
            </a:r>
          </a:p>
          <a:p>
            <a:pPr algn="ctr">
              <a:buSzPct val="25000"/>
            </a:pPr>
            <a:r>
              <a:rPr lang="en-US" sz="14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CÁC APIs TRONG HTML5</a:t>
            </a:r>
            <a:endParaRPr lang="en-US" sz="1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095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-139440"/>
            <a:ext cx="3043500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</a:t>
            </a:r>
            <a:r>
              <a:rPr spc="-4" dirty="0"/>
              <a:t>phương </a:t>
            </a:r>
            <a:r>
              <a:rPr spc="-2" dirty="0"/>
              <a:t>thức của</a:t>
            </a:r>
            <a:r>
              <a:rPr spc="-11" dirty="0"/>
              <a:t> </a:t>
            </a:r>
            <a:r>
              <a:rPr spc="-4" dirty="0"/>
              <a:t>Geolocation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82418"/>
            <a:ext cx="3503944" cy="353000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48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Đối </a:t>
            </a:r>
            <a:r>
              <a:rPr dirty="0">
                <a:latin typeface="Calibri"/>
                <a:cs typeface="Calibri"/>
              </a:rPr>
              <a:t>tượng vị trí địa lý </a:t>
            </a:r>
            <a:r>
              <a:rPr spc="2" dirty="0">
                <a:latin typeface="Calibri"/>
                <a:cs typeface="Calibri"/>
              </a:rPr>
              <a:t>cung </a:t>
            </a:r>
            <a:r>
              <a:rPr dirty="0">
                <a:latin typeface="Calibri"/>
                <a:cs typeface="Calibri"/>
              </a:rPr>
              <a:t>cấp ba phương </a:t>
            </a:r>
            <a:r>
              <a:rPr spc="2" dirty="0">
                <a:latin typeface="Calibri"/>
                <a:cs typeface="Calibri"/>
              </a:rPr>
              <a:t>pháp </a:t>
            </a:r>
            <a:r>
              <a:rPr dirty="0">
                <a:latin typeface="Calibri"/>
                <a:cs typeface="Calibri"/>
              </a:rPr>
              <a:t>có thể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sử dụng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spc="-2" dirty="0">
                <a:latin typeface="Calibri"/>
                <a:cs typeface="Calibri"/>
              </a:rPr>
              <a:t>xác</a:t>
            </a:r>
            <a:r>
              <a:rPr spc="-6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định</a:t>
            </a:r>
            <a:endParaRPr>
              <a:latin typeface="Calibri"/>
              <a:cs typeface="Calibri"/>
            </a:endParaRPr>
          </a:p>
          <a:p>
            <a:pPr marL="125916">
              <a:lnSpc>
                <a:spcPts val="915"/>
              </a:lnSpc>
            </a:pPr>
            <a:r>
              <a:rPr dirty="0">
                <a:latin typeface="Calibri"/>
                <a:cs typeface="Calibri"/>
              </a:rPr>
              <a:t>vị trí hiện </a:t>
            </a:r>
            <a:r>
              <a:rPr spc="-2" dirty="0">
                <a:latin typeface="Calibri"/>
                <a:cs typeface="Calibri"/>
              </a:rPr>
              <a:t>tại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người</a:t>
            </a:r>
            <a:r>
              <a:rPr spc="-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dùng.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4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phương pháp của </a:t>
            </a:r>
            <a:r>
              <a:rPr dirty="0">
                <a:latin typeface="Calibri"/>
                <a:cs typeface="Calibri"/>
              </a:rPr>
              <a:t>đối </a:t>
            </a:r>
            <a:r>
              <a:rPr spc="2" dirty="0">
                <a:latin typeface="Calibri"/>
                <a:cs typeface="Calibri"/>
              </a:rPr>
              <a:t>tượng </a:t>
            </a:r>
            <a:r>
              <a:rPr dirty="0">
                <a:latin typeface="Calibri"/>
                <a:cs typeface="Calibri"/>
              </a:rPr>
              <a:t>vị trí địa</a:t>
            </a:r>
            <a:r>
              <a:rPr spc="-66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lý.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7747" y="1041318"/>
            <a:ext cx="3480894" cy="998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900144"/>
              </p:ext>
            </p:extLst>
          </p:nvPr>
        </p:nvGraphicFramePr>
        <p:xfrm>
          <a:off x="231048" y="1044889"/>
          <a:ext cx="3465711" cy="10502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2509"/>
                <a:gridCol w="2203202"/>
              </a:tblGrid>
              <a:tr h="217366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Phương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thức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5748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28575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748" marB="0">
                    <a:solidFill>
                      <a:srgbClr val="943735"/>
                    </a:solidFill>
                  </a:tcPr>
                </a:tc>
              </a:tr>
              <a:tr h="3264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getCurrentPosition()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77825" marR="18288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ruy xuất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thông tin vị trí địa lý hiện tại của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người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sử  dụng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D6E3BC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watchPosition()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7782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25" dirty="0">
                          <a:latin typeface="Arial"/>
                          <a:cs typeface="Arial"/>
                        </a:rPr>
                        <a:t>Truy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xuất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thông tin địa lý của các thiết bị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đều</a:t>
                      </a:r>
                      <a:r>
                        <a:rPr sz="7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đặn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F1DCDB"/>
                    </a:solidFill>
                  </a:tcPr>
                </a:tc>
              </a:tr>
              <a:tr h="22700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clearWatch()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7782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Chấm dứt quá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trình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xem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hiện</a:t>
                      </a:r>
                      <a:r>
                        <a:rPr sz="700" spc="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tại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-139440"/>
            <a:ext cx="2385290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13" dirty="0"/>
              <a:t>Lấy </a:t>
            </a:r>
            <a:r>
              <a:rPr spc="-2" dirty="0"/>
              <a:t>thông tin </a:t>
            </a:r>
            <a:r>
              <a:rPr spc="-9" dirty="0"/>
              <a:t>tài </a:t>
            </a:r>
            <a:r>
              <a:rPr spc="-2" dirty="0"/>
              <a:t>khoản</a:t>
            </a:r>
            <a:r>
              <a:rPr dirty="0"/>
              <a:t> </a:t>
            </a:r>
            <a:r>
              <a:rPr spc="-7" dirty="0"/>
              <a:t>1-5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32357" y="476449"/>
            <a:ext cx="3630745" cy="708212"/>
          </a:xfrm>
          <a:custGeom>
            <a:avLst/>
            <a:gdLst/>
            <a:ahLst/>
            <a:cxnLst/>
            <a:rect l="l" t="t" r="r" b="b"/>
            <a:pathLst>
              <a:path w="8382000" h="1586864">
                <a:moveTo>
                  <a:pt x="8117586" y="0"/>
                </a:moveTo>
                <a:lnTo>
                  <a:pt x="264426" y="0"/>
                </a:lnTo>
                <a:lnTo>
                  <a:pt x="216896" y="4259"/>
                </a:lnTo>
                <a:lnTo>
                  <a:pt x="172160" y="16540"/>
                </a:lnTo>
                <a:lnTo>
                  <a:pt x="130966" y="36096"/>
                </a:lnTo>
                <a:lnTo>
                  <a:pt x="94060" y="62180"/>
                </a:lnTo>
                <a:lnTo>
                  <a:pt x="62190" y="94047"/>
                </a:lnTo>
                <a:lnTo>
                  <a:pt x="36102" y="130951"/>
                </a:lnTo>
                <a:lnTo>
                  <a:pt x="16543" y="172144"/>
                </a:lnTo>
                <a:lnTo>
                  <a:pt x="4260" y="216880"/>
                </a:lnTo>
                <a:lnTo>
                  <a:pt x="0" y="264413"/>
                </a:lnTo>
                <a:lnTo>
                  <a:pt x="0" y="1322070"/>
                </a:lnTo>
                <a:lnTo>
                  <a:pt x="4260" y="1369603"/>
                </a:lnTo>
                <a:lnTo>
                  <a:pt x="16543" y="1414339"/>
                </a:lnTo>
                <a:lnTo>
                  <a:pt x="36102" y="1455532"/>
                </a:lnTo>
                <a:lnTo>
                  <a:pt x="62190" y="1492436"/>
                </a:lnTo>
                <a:lnTo>
                  <a:pt x="94060" y="1524303"/>
                </a:lnTo>
                <a:lnTo>
                  <a:pt x="130966" y="1550387"/>
                </a:lnTo>
                <a:lnTo>
                  <a:pt x="172160" y="1569943"/>
                </a:lnTo>
                <a:lnTo>
                  <a:pt x="216896" y="1582224"/>
                </a:lnTo>
                <a:lnTo>
                  <a:pt x="264426" y="1586484"/>
                </a:lnTo>
                <a:lnTo>
                  <a:pt x="8117586" y="1586484"/>
                </a:lnTo>
                <a:lnTo>
                  <a:pt x="8165119" y="1582224"/>
                </a:lnTo>
                <a:lnTo>
                  <a:pt x="8209855" y="1569943"/>
                </a:lnTo>
                <a:lnTo>
                  <a:pt x="8251048" y="1550387"/>
                </a:lnTo>
                <a:lnTo>
                  <a:pt x="8287952" y="1524303"/>
                </a:lnTo>
                <a:lnTo>
                  <a:pt x="8319819" y="1492436"/>
                </a:lnTo>
                <a:lnTo>
                  <a:pt x="8345903" y="1455532"/>
                </a:lnTo>
                <a:lnTo>
                  <a:pt x="8365459" y="1414339"/>
                </a:lnTo>
                <a:lnTo>
                  <a:pt x="8377740" y="1369603"/>
                </a:lnTo>
                <a:lnTo>
                  <a:pt x="8382000" y="1322070"/>
                </a:lnTo>
                <a:lnTo>
                  <a:pt x="8382000" y="264413"/>
                </a:lnTo>
                <a:lnTo>
                  <a:pt x="8377740" y="216880"/>
                </a:lnTo>
                <a:lnTo>
                  <a:pt x="8365459" y="172144"/>
                </a:lnTo>
                <a:lnTo>
                  <a:pt x="8345903" y="130951"/>
                </a:lnTo>
                <a:lnTo>
                  <a:pt x="8319819" y="94047"/>
                </a:lnTo>
                <a:lnTo>
                  <a:pt x="8287952" y="62180"/>
                </a:lnTo>
                <a:lnTo>
                  <a:pt x="8251048" y="36096"/>
                </a:lnTo>
                <a:lnTo>
                  <a:pt x="8209855" y="16540"/>
                </a:lnTo>
                <a:lnTo>
                  <a:pt x="8165119" y="4259"/>
                </a:lnTo>
                <a:lnTo>
                  <a:pt x="8117586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357" y="476449"/>
            <a:ext cx="3630745" cy="708212"/>
          </a:xfrm>
          <a:custGeom>
            <a:avLst/>
            <a:gdLst/>
            <a:ahLst/>
            <a:cxnLst/>
            <a:rect l="l" t="t" r="r" b="b"/>
            <a:pathLst>
              <a:path w="8382000" h="1586864">
                <a:moveTo>
                  <a:pt x="0" y="264413"/>
                </a:moveTo>
                <a:lnTo>
                  <a:pt x="4260" y="216880"/>
                </a:lnTo>
                <a:lnTo>
                  <a:pt x="16543" y="172144"/>
                </a:lnTo>
                <a:lnTo>
                  <a:pt x="36102" y="130951"/>
                </a:lnTo>
                <a:lnTo>
                  <a:pt x="62190" y="94047"/>
                </a:lnTo>
                <a:lnTo>
                  <a:pt x="94060" y="62180"/>
                </a:lnTo>
                <a:lnTo>
                  <a:pt x="130966" y="36096"/>
                </a:lnTo>
                <a:lnTo>
                  <a:pt x="172160" y="16540"/>
                </a:lnTo>
                <a:lnTo>
                  <a:pt x="216896" y="4259"/>
                </a:lnTo>
                <a:lnTo>
                  <a:pt x="264426" y="0"/>
                </a:lnTo>
                <a:lnTo>
                  <a:pt x="8117586" y="0"/>
                </a:lnTo>
                <a:lnTo>
                  <a:pt x="8165119" y="4259"/>
                </a:lnTo>
                <a:lnTo>
                  <a:pt x="8209855" y="16540"/>
                </a:lnTo>
                <a:lnTo>
                  <a:pt x="8251048" y="36096"/>
                </a:lnTo>
                <a:lnTo>
                  <a:pt x="8287952" y="62180"/>
                </a:lnTo>
                <a:lnTo>
                  <a:pt x="8319819" y="94047"/>
                </a:lnTo>
                <a:lnTo>
                  <a:pt x="8345903" y="130951"/>
                </a:lnTo>
                <a:lnTo>
                  <a:pt x="8365459" y="172144"/>
                </a:lnTo>
                <a:lnTo>
                  <a:pt x="8377740" y="216880"/>
                </a:lnTo>
                <a:lnTo>
                  <a:pt x="8382000" y="264413"/>
                </a:lnTo>
                <a:lnTo>
                  <a:pt x="8382000" y="1322070"/>
                </a:lnTo>
                <a:lnTo>
                  <a:pt x="8377740" y="1369603"/>
                </a:lnTo>
                <a:lnTo>
                  <a:pt x="8365459" y="1414339"/>
                </a:lnTo>
                <a:lnTo>
                  <a:pt x="8345903" y="1455532"/>
                </a:lnTo>
                <a:lnTo>
                  <a:pt x="8319819" y="1492436"/>
                </a:lnTo>
                <a:lnTo>
                  <a:pt x="8287952" y="1524303"/>
                </a:lnTo>
                <a:lnTo>
                  <a:pt x="8251048" y="1550387"/>
                </a:lnTo>
                <a:lnTo>
                  <a:pt x="8209855" y="1569943"/>
                </a:lnTo>
                <a:lnTo>
                  <a:pt x="8165119" y="1582224"/>
                </a:lnTo>
                <a:lnTo>
                  <a:pt x="8117586" y="1586484"/>
                </a:lnTo>
                <a:lnTo>
                  <a:pt x="264426" y="1586484"/>
                </a:lnTo>
                <a:lnTo>
                  <a:pt x="216896" y="1582224"/>
                </a:lnTo>
                <a:lnTo>
                  <a:pt x="172160" y="1569943"/>
                </a:lnTo>
                <a:lnTo>
                  <a:pt x="130966" y="1550387"/>
                </a:lnTo>
                <a:lnTo>
                  <a:pt x="94060" y="1524303"/>
                </a:lnTo>
                <a:lnTo>
                  <a:pt x="62190" y="1492436"/>
                </a:lnTo>
                <a:lnTo>
                  <a:pt x="36102" y="1455532"/>
                </a:lnTo>
                <a:lnTo>
                  <a:pt x="16543" y="1414339"/>
                </a:lnTo>
                <a:lnTo>
                  <a:pt x="4260" y="1369603"/>
                </a:lnTo>
                <a:lnTo>
                  <a:pt x="0" y="1322070"/>
                </a:lnTo>
                <a:lnTo>
                  <a:pt x="0" y="264413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1231421"/>
            <a:ext cx="3630745" cy="306070"/>
          </a:xfrm>
          <a:custGeom>
            <a:avLst/>
            <a:gdLst/>
            <a:ahLst/>
            <a:cxnLst/>
            <a:rect l="l" t="t" r="r" b="b"/>
            <a:pathLst>
              <a:path w="8382000" h="685800">
                <a:moveTo>
                  <a:pt x="8267700" y="0"/>
                </a:moveTo>
                <a:lnTo>
                  <a:pt x="114300" y="0"/>
                </a:lnTo>
                <a:lnTo>
                  <a:pt x="69806" y="8983"/>
                </a:lnTo>
                <a:lnTo>
                  <a:pt x="33475" y="33480"/>
                </a:lnTo>
                <a:lnTo>
                  <a:pt x="8981" y="69812"/>
                </a:lnTo>
                <a:lnTo>
                  <a:pt x="0" y="114300"/>
                </a:lnTo>
                <a:lnTo>
                  <a:pt x="0" y="571500"/>
                </a:lnTo>
                <a:lnTo>
                  <a:pt x="8981" y="615987"/>
                </a:lnTo>
                <a:lnTo>
                  <a:pt x="33475" y="652319"/>
                </a:lnTo>
                <a:lnTo>
                  <a:pt x="69806" y="676816"/>
                </a:lnTo>
                <a:lnTo>
                  <a:pt x="114300" y="685800"/>
                </a:lnTo>
                <a:lnTo>
                  <a:pt x="8267700" y="685800"/>
                </a:lnTo>
                <a:lnTo>
                  <a:pt x="8312187" y="676816"/>
                </a:lnTo>
                <a:lnTo>
                  <a:pt x="8348519" y="652319"/>
                </a:lnTo>
                <a:lnTo>
                  <a:pt x="8373016" y="615987"/>
                </a:lnTo>
                <a:lnTo>
                  <a:pt x="8382000" y="571500"/>
                </a:lnTo>
                <a:lnTo>
                  <a:pt x="8382000" y="114300"/>
                </a:lnTo>
                <a:lnTo>
                  <a:pt x="8373016" y="69812"/>
                </a:lnTo>
                <a:lnTo>
                  <a:pt x="8348519" y="33480"/>
                </a:lnTo>
                <a:lnTo>
                  <a:pt x="8312187" y="8983"/>
                </a:lnTo>
                <a:lnTo>
                  <a:pt x="8267700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1231421"/>
            <a:ext cx="3630745" cy="306070"/>
          </a:xfrm>
          <a:custGeom>
            <a:avLst/>
            <a:gdLst/>
            <a:ahLst/>
            <a:cxnLst/>
            <a:rect l="l" t="t" r="r" b="b"/>
            <a:pathLst>
              <a:path w="8382000" h="685800">
                <a:moveTo>
                  <a:pt x="0" y="114300"/>
                </a:moveTo>
                <a:lnTo>
                  <a:pt x="8981" y="69812"/>
                </a:lnTo>
                <a:lnTo>
                  <a:pt x="33475" y="33480"/>
                </a:lnTo>
                <a:lnTo>
                  <a:pt x="69806" y="8983"/>
                </a:lnTo>
                <a:lnTo>
                  <a:pt x="114300" y="0"/>
                </a:lnTo>
                <a:lnTo>
                  <a:pt x="8267700" y="0"/>
                </a:lnTo>
                <a:lnTo>
                  <a:pt x="8312187" y="8983"/>
                </a:lnTo>
                <a:lnTo>
                  <a:pt x="8348519" y="33480"/>
                </a:lnTo>
                <a:lnTo>
                  <a:pt x="8373016" y="69812"/>
                </a:lnTo>
                <a:lnTo>
                  <a:pt x="8382000" y="114300"/>
                </a:lnTo>
                <a:lnTo>
                  <a:pt x="8382000" y="571500"/>
                </a:lnTo>
                <a:lnTo>
                  <a:pt x="8373016" y="615987"/>
                </a:lnTo>
                <a:lnTo>
                  <a:pt x="8348519" y="652319"/>
                </a:lnTo>
                <a:lnTo>
                  <a:pt x="8312187" y="676816"/>
                </a:lnTo>
                <a:lnTo>
                  <a:pt x="8267700" y="685800"/>
                </a:lnTo>
                <a:lnTo>
                  <a:pt x="114300" y="685800"/>
                </a:lnTo>
                <a:lnTo>
                  <a:pt x="69806" y="676816"/>
                </a:lnTo>
                <a:lnTo>
                  <a:pt x="33475" y="652319"/>
                </a:lnTo>
                <a:lnTo>
                  <a:pt x="8981" y="615987"/>
                </a:lnTo>
                <a:lnTo>
                  <a:pt x="0" y="571500"/>
                </a:lnTo>
                <a:lnTo>
                  <a:pt x="0" y="1143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1643596"/>
            <a:ext cx="3630745" cy="310321"/>
          </a:xfrm>
          <a:custGeom>
            <a:avLst/>
            <a:gdLst/>
            <a:ahLst/>
            <a:cxnLst/>
            <a:rect l="l" t="t" r="r" b="b"/>
            <a:pathLst>
              <a:path w="8382000" h="695325">
                <a:moveTo>
                  <a:pt x="8266176" y="0"/>
                </a:moveTo>
                <a:lnTo>
                  <a:pt x="115824" y="0"/>
                </a:lnTo>
                <a:lnTo>
                  <a:pt x="70739" y="9096"/>
                </a:lnTo>
                <a:lnTo>
                  <a:pt x="33923" y="33908"/>
                </a:lnTo>
                <a:lnTo>
                  <a:pt x="9101" y="70723"/>
                </a:lnTo>
                <a:lnTo>
                  <a:pt x="0" y="115823"/>
                </a:lnTo>
                <a:lnTo>
                  <a:pt x="0" y="579119"/>
                </a:lnTo>
                <a:lnTo>
                  <a:pt x="9101" y="624220"/>
                </a:lnTo>
                <a:lnTo>
                  <a:pt x="33923" y="661034"/>
                </a:lnTo>
                <a:lnTo>
                  <a:pt x="70739" y="685847"/>
                </a:lnTo>
                <a:lnTo>
                  <a:pt x="115824" y="694943"/>
                </a:lnTo>
                <a:lnTo>
                  <a:pt x="8266176" y="694943"/>
                </a:lnTo>
                <a:lnTo>
                  <a:pt x="8311276" y="685847"/>
                </a:lnTo>
                <a:lnTo>
                  <a:pt x="8348091" y="661034"/>
                </a:lnTo>
                <a:lnTo>
                  <a:pt x="8372903" y="624220"/>
                </a:lnTo>
                <a:lnTo>
                  <a:pt x="8382000" y="579119"/>
                </a:lnTo>
                <a:lnTo>
                  <a:pt x="8382000" y="115823"/>
                </a:lnTo>
                <a:lnTo>
                  <a:pt x="8372903" y="70723"/>
                </a:lnTo>
                <a:lnTo>
                  <a:pt x="8348091" y="33908"/>
                </a:lnTo>
                <a:lnTo>
                  <a:pt x="8311276" y="9096"/>
                </a:lnTo>
                <a:lnTo>
                  <a:pt x="8266176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643596"/>
            <a:ext cx="3630745" cy="310321"/>
          </a:xfrm>
          <a:custGeom>
            <a:avLst/>
            <a:gdLst/>
            <a:ahLst/>
            <a:cxnLst/>
            <a:rect l="l" t="t" r="r" b="b"/>
            <a:pathLst>
              <a:path w="8382000" h="695325">
                <a:moveTo>
                  <a:pt x="0" y="115823"/>
                </a:moveTo>
                <a:lnTo>
                  <a:pt x="9101" y="70723"/>
                </a:lnTo>
                <a:lnTo>
                  <a:pt x="33923" y="33908"/>
                </a:lnTo>
                <a:lnTo>
                  <a:pt x="70739" y="9096"/>
                </a:lnTo>
                <a:lnTo>
                  <a:pt x="115824" y="0"/>
                </a:lnTo>
                <a:lnTo>
                  <a:pt x="8266176" y="0"/>
                </a:lnTo>
                <a:lnTo>
                  <a:pt x="8311276" y="9096"/>
                </a:lnTo>
                <a:lnTo>
                  <a:pt x="8348091" y="33908"/>
                </a:lnTo>
                <a:lnTo>
                  <a:pt x="8372903" y="70723"/>
                </a:lnTo>
                <a:lnTo>
                  <a:pt x="8382000" y="115823"/>
                </a:lnTo>
                <a:lnTo>
                  <a:pt x="8382000" y="579119"/>
                </a:lnTo>
                <a:lnTo>
                  <a:pt x="8372903" y="624220"/>
                </a:lnTo>
                <a:lnTo>
                  <a:pt x="8348091" y="661034"/>
                </a:lnTo>
                <a:lnTo>
                  <a:pt x="8311276" y="685847"/>
                </a:lnTo>
                <a:lnTo>
                  <a:pt x="8266176" y="694943"/>
                </a:lnTo>
                <a:lnTo>
                  <a:pt x="115824" y="694943"/>
                </a:lnTo>
                <a:lnTo>
                  <a:pt x="70739" y="685847"/>
                </a:lnTo>
                <a:lnTo>
                  <a:pt x="33923" y="661034"/>
                </a:lnTo>
                <a:lnTo>
                  <a:pt x="9101" y="624220"/>
                </a:lnTo>
                <a:lnTo>
                  <a:pt x="0" y="579119"/>
                </a:lnTo>
                <a:lnTo>
                  <a:pt x="0" y="11582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357" y="2063252"/>
            <a:ext cx="3630745" cy="274896"/>
          </a:xfrm>
          <a:custGeom>
            <a:avLst/>
            <a:gdLst/>
            <a:ahLst/>
            <a:cxnLst/>
            <a:rect l="l" t="t" r="r" b="b"/>
            <a:pathLst>
              <a:path w="8382000" h="615950">
                <a:moveTo>
                  <a:pt x="8279384" y="0"/>
                </a:moveTo>
                <a:lnTo>
                  <a:pt x="102616" y="0"/>
                </a:lnTo>
                <a:lnTo>
                  <a:pt x="62675" y="8068"/>
                </a:lnTo>
                <a:lnTo>
                  <a:pt x="30057" y="30067"/>
                </a:lnTo>
                <a:lnTo>
                  <a:pt x="8064" y="62686"/>
                </a:lnTo>
                <a:lnTo>
                  <a:pt x="0" y="102616"/>
                </a:lnTo>
                <a:lnTo>
                  <a:pt x="0" y="513080"/>
                </a:lnTo>
                <a:lnTo>
                  <a:pt x="8064" y="553009"/>
                </a:lnTo>
                <a:lnTo>
                  <a:pt x="30057" y="585628"/>
                </a:lnTo>
                <a:lnTo>
                  <a:pt x="62675" y="607627"/>
                </a:lnTo>
                <a:lnTo>
                  <a:pt x="102616" y="615696"/>
                </a:lnTo>
                <a:lnTo>
                  <a:pt x="8279384" y="615696"/>
                </a:lnTo>
                <a:lnTo>
                  <a:pt x="8319313" y="607627"/>
                </a:lnTo>
                <a:lnTo>
                  <a:pt x="8351932" y="585628"/>
                </a:lnTo>
                <a:lnTo>
                  <a:pt x="8373931" y="553009"/>
                </a:lnTo>
                <a:lnTo>
                  <a:pt x="8382000" y="513080"/>
                </a:lnTo>
                <a:lnTo>
                  <a:pt x="8382000" y="102616"/>
                </a:lnTo>
                <a:lnTo>
                  <a:pt x="8373931" y="62686"/>
                </a:lnTo>
                <a:lnTo>
                  <a:pt x="8351932" y="30067"/>
                </a:lnTo>
                <a:lnTo>
                  <a:pt x="8319313" y="8068"/>
                </a:lnTo>
                <a:lnTo>
                  <a:pt x="8279384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357" y="2063252"/>
            <a:ext cx="3630745" cy="274896"/>
          </a:xfrm>
          <a:custGeom>
            <a:avLst/>
            <a:gdLst/>
            <a:ahLst/>
            <a:cxnLst/>
            <a:rect l="l" t="t" r="r" b="b"/>
            <a:pathLst>
              <a:path w="8382000" h="615950">
                <a:moveTo>
                  <a:pt x="0" y="102616"/>
                </a:moveTo>
                <a:lnTo>
                  <a:pt x="8064" y="62686"/>
                </a:lnTo>
                <a:lnTo>
                  <a:pt x="30057" y="30067"/>
                </a:lnTo>
                <a:lnTo>
                  <a:pt x="62675" y="8068"/>
                </a:lnTo>
                <a:lnTo>
                  <a:pt x="102616" y="0"/>
                </a:lnTo>
                <a:lnTo>
                  <a:pt x="8279384" y="0"/>
                </a:lnTo>
                <a:lnTo>
                  <a:pt x="8319313" y="8068"/>
                </a:lnTo>
                <a:lnTo>
                  <a:pt x="8351932" y="30067"/>
                </a:lnTo>
                <a:lnTo>
                  <a:pt x="8373931" y="62686"/>
                </a:lnTo>
                <a:lnTo>
                  <a:pt x="8382000" y="102616"/>
                </a:lnTo>
                <a:lnTo>
                  <a:pt x="8382000" y="513080"/>
                </a:lnTo>
                <a:lnTo>
                  <a:pt x="8373931" y="553009"/>
                </a:lnTo>
                <a:lnTo>
                  <a:pt x="8351932" y="585628"/>
                </a:lnTo>
                <a:lnTo>
                  <a:pt x="8319313" y="607627"/>
                </a:lnTo>
                <a:lnTo>
                  <a:pt x="8279384" y="615696"/>
                </a:lnTo>
                <a:lnTo>
                  <a:pt x="102616" y="615696"/>
                </a:lnTo>
                <a:lnTo>
                  <a:pt x="62675" y="607627"/>
                </a:lnTo>
                <a:lnTo>
                  <a:pt x="30057" y="585628"/>
                </a:lnTo>
                <a:lnTo>
                  <a:pt x="8064" y="553009"/>
                </a:lnTo>
                <a:lnTo>
                  <a:pt x="0" y="513080"/>
                </a:lnTo>
                <a:lnTo>
                  <a:pt x="0" y="10261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357" y="2380205"/>
            <a:ext cx="3630745" cy="272912"/>
          </a:xfrm>
          <a:custGeom>
            <a:avLst/>
            <a:gdLst/>
            <a:ahLst/>
            <a:cxnLst/>
            <a:rect l="l" t="t" r="r" b="b"/>
            <a:pathLst>
              <a:path w="8382000" h="611504">
                <a:moveTo>
                  <a:pt x="8280146" y="0"/>
                </a:moveTo>
                <a:lnTo>
                  <a:pt x="101854" y="0"/>
                </a:lnTo>
                <a:lnTo>
                  <a:pt x="62209" y="8002"/>
                </a:lnTo>
                <a:lnTo>
                  <a:pt x="29833" y="29829"/>
                </a:lnTo>
                <a:lnTo>
                  <a:pt x="8004" y="62204"/>
                </a:lnTo>
                <a:lnTo>
                  <a:pt x="0" y="101853"/>
                </a:lnTo>
                <a:lnTo>
                  <a:pt x="0" y="509257"/>
                </a:lnTo>
                <a:lnTo>
                  <a:pt x="8004" y="548909"/>
                </a:lnTo>
                <a:lnTo>
                  <a:pt x="29833" y="581288"/>
                </a:lnTo>
                <a:lnTo>
                  <a:pt x="62209" y="603119"/>
                </a:lnTo>
                <a:lnTo>
                  <a:pt x="101854" y="611124"/>
                </a:lnTo>
                <a:lnTo>
                  <a:pt x="8280146" y="611124"/>
                </a:lnTo>
                <a:lnTo>
                  <a:pt x="8319795" y="603119"/>
                </a:lnTo>
                <a:lnTo>
                  <a:pt x="8352170" y="581288"/>
                </a:lnTo>
                <a:lnTo>
                  <a:pt x="8373997" y="548909"/>
                </a:lnTo>
                <a:lnTo>
                  <a:pt x="8382000" y="509257"/>
                </a:lnTo>
                <a:lnTo>
                  <a:pt x="8382000" y="101853"/>
                </a:lnTo>
                <a:lnTo>
                  <a:pt x="8373997" y="62204"/>
                </a:lnTo>
                <a:lnTo>
                  <a:pt x="8352170" y="29829"/>
                </a:lnTo>
                <a:lnTo>
                  <a:pt x="8319795" y="8002"/>
                </a:lnTo>
                <a:lnTo>
                  <a:pt x="8280146" y="0"/>
                </a:lnTo>
                <a:close/>
              </a:path>
            </a:pathLst>
          </a:custGeom>
          <a:solidFill>
            <a:srgbClr val="C4BC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57" y="2380205"/>
            <a:ext cx="3630745" cy="272912"/>
          </a:xfrm>
          <a:custGeom>
            <a:avLst/>
            <a:gdLst/>
            <a:ahLst/>
            <a:cxnLst/>
            <a:rect l="l" t="t" r="r" b="b"/>
            <a:pathLst>
              <a:path w="8382000" h="611504">
                <a:moveTo>
                  <a:pt x="0" y="101853"/>
                </a:moveTo>
                <a:lnTo>
                  <a:pt x="8004" y="62204"/>
                </a:lnTo>
                <a:lnTo>
                  <a:pt x="29833" y="29829"/>
                </a:lnTo>
                <a:lnTo>
                  <a:pt x="62209" y="8002"/>
                </a:lnTo>
                <a:lnTo>
                  <a:pt x="101854" y="0"/>
                </a:lnTo>
                <a:lnTo>
                  <a:pt x="8280146" y="0"/>
                </a:lnTo>
                <a:lnTo>
                  <a:pt x="8319795" y="8002"/>
                </a:lnTo>
                <a:lnTo>
                  <a:pt x="8352170" y="29829"/>
                </a:lnTo>
                <a:lnTo>
                  <a:pt x="8373997" y="62204"/>
                </a:lnTo>
                <a:lnTo>
                  <a:pt x="8382000" y="101853"/>
                </a:lnTo>
                <a:lnTo>
                  <a:pt x="8382000" y="509257"/>
                </a:lnTo>
                <a:lnTo>
                  <a:pt x="8373997" y="548909"/>
                </a:lnTo>
                <a:lnTo>
                  <a:pt x="8352170" y="581288"/>
                </a:lnTo>
                <a:lnTo>
                  <a:pt x="8319795" y="603119"/>
                </a:lnTo>
                <a:lnTo>
                  <a:pt x="8280146" y="611124"/>
                </a:lnTo>
                <a:lnTo>
                  <a:pt x="101854" y="611124"/>
                </a:lnTo>
                <a:lnTo>
                  <a:pt x="62209" y="603119"/>
                </a:lnTo>
                <a:lnTo>
                  <a:pt x="29833" y="581288"/>
                </a:lnTo>
                <a:lnTo>
                  <a:pt x="8004" y="548909"/>
                </a:lnTo>
                <a:lnTo>
                  <a:pt x="0" y="509257"/>
                </a:lnTo>
                <a:lnTo>
                  <a:pt x="0" y="10185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9170" y="606472"/>
            <a:ext cx="3451959" cy="1967350"/>
          </a:xfrm>
          <a:prstGeom prst="rect">
            <a:avLst/>
          </a:prstGeom>
        </p:spPr>
        <p:txBody>
          <a:bodyPr vert="horz" wrap="square" lIns="0" tIns="22286" rIns="0" bIns="0" rtlCol="0">
            <a:spAutoFit/>
          </a:bodyPr>
          <a:lstStyle/>
          <a:p>
            <a:pPr marL="26186">
              <a:spcBef>
                <a:spcPts val="175"/>
              </a:spcBef>
            </a:pPr>
            <a:r>
              <a:rPr dirty="0">
                <a:latin typeface="Arial"/>
                <a:cs typeface="Arial"/>
              </a:rPr>
              <a:t>Vị trí </a:t>
            </a:r>
            <a:r>
              <a:rPr spc="-2" dirty="0">
                <a:latin typeface="Arial"/>
                <a:cs typeface="Arial"/>
              </a:rPr>
              <a:t>hiện </a:t>
            </a:r>
            <a:r>
              <a:rPr dirty="0">
                <a:latin typeface="Arial"/>
                <a:cs typeface="Arial"/>
              </a:rPr>
              <a:t>tại </a:t>
            </a:r>
            <a:r>
              <a:rPr spc="-2" dirty="0">
                <a:latin typeface="Arial"/>
                <a:cs typeface="Arial"/>
              </a:rPr>
              <a:t>của </a:t>
            </a:r>
            <a:r>
              <a:rPr spc="-4" dirty="0">
                <a:latin typeface="Arial"/>
                <a:cs typeface="Arial"/>
              </a:rPr>
              <a:t>người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2" dirty="0">
                <a:latin typeface="Arial"/>
                <a:cs typeface="Arial"/>
              </a:rPr>
              <a:t>dụng được lấy ra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phương</a:t>
            </a:r>
            <a:r>
              <a:rPr spc="46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thức</a:t>
            </a:r>
            <a:endParaRPr>
              <a:latin typeface="Arial"/>
              <a:cs typeface="Arial"/>
            </a:endParaRPr>
          </a:p>
          <a:p>
            <a:pPr marL="26186" marR="457141">
              <a:lnSpc>
                <a:spcPts val="877"/>
              </a:lnSpc>
              <a:spcBef>
                <a:spcPts val="219"/>
              </a:spcBef>
            </a:pPr>
            <a:r>
              <a:rPr spc="-2" dirty="0">
                <a:latin typeface="Courier New"/>
                <a:cs typeface="Courier New"/>
              </a:rPr>
              <a:t>getCurrentPosition(successCallback, errorCallback,  options)</a:t>
            </a:r>
            <a:r>
              <a:rPr spc="-2"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spcBef>
                <a:spcPts val="4"/>
              </a:spcBef>
            </a:pPr>
            <a:endParaRPr sz="900">
              <a:latin typeface="Times New Roman"/>
              <a:cs typeface="Times New Roman"/>
            </a:endParaRPr>
          </a:p>
          <a:p>
            <a:pPr marL="6964" marR="31757">
              <a:lnSpc>
                <a:spcPts val="820"/>
              </a:lnSpc>
              <a:spcBef>
                <a:spcPts val="2"/>
              </a:spcBef>
            </a:pPr>
            <a:r>
              <a:rPr spc="-2" dirty="0">
                <a:latin typeface="Arial"/>
                <a:cs typeface="Arial"/>
              </a:rPr>
              <a:t>Chức năng này chấp nhận ba tham </a:t>
            </a:r>
            <a:r>
              <a:rPr dirty="0">
                <a:latin typeface="Arial"/>
                <a:cs typeface="Arial"/>
              </a:rPr>
              <a:t>số, </a:t>
            </a:r>
            <a:r>
              <a:rPr spc="-2" dirty="0">
                <a:latin typeface="Arial"/>
                <a:cs typeface="Arial"/>
              </a:rPr>
              <a:t>trong đó hai là </a:t>
            </a:r>
            <a:r>
              <a:rPr dirty="0">
                <a:latin typeface="Arial"/>
                <a:cs typeface="Arial"/>
              </a:rPr>
              <a:t>tùy </a:t>
            </a:r>
            <a:r>
              <a:rPr spc="-2" dirty="0">
                <a:latin typeface="Arial"/>
                <a:cs typeface="Arial"/>
              </a:rPr>
              <a:t>chọn, </a:t>
            </a:r>
            <a:r>
              <a:rPr spc="-4" dirty="0">
                <a:latin typeface="Arial"/>
                <a:cs typeface="Arial"/>
              </a:rPr>
              <a:t>errorCallback  </a:t>
            </a:r>
            <a:r>
              <a:rPr spc="-2" dirty="0">
                <a:latin typeface="Arial"/>
                <a:cs typeface="Arial"/>
              </a:rPr>
              <a:t>và các</a:t>
            </a:r>
            <a:r>
              <a:rPr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Option.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7243" marR="2229">
              <a:lnSpc>
                <a:spcPts val="820"/>
              </a:lnSpc>
              <a:spcBef>
                <a:spcPts val="555"/>
              </a:spcBef>
            </a:pPr>
            <a:r>
              <a:rPr spc="-2" dirty="0">
                <a:latin typeface="Arial"/>
                <a:cs typeface="Arial"/>
              </a:rPr>
              <a:t>Tham </a:t>
            </a:r>
            <a:r>
              <a:rPr dirty="0">
                <a:latin typeface="Arial"/>
                <a:cs typeface="Arial"/>
              </a:rPr>
              <a:t>số </a:t>
            </a:r>
            <a:r>
              <a:rPr spc="-2" dirty="0">
                <a:latin typeface="Arial"/>
                <a:cs typeface="Arial"/>
              </a:rPr>
              <a:t>đầu tiên, successCallback là tên </a:t>
            </a:r>
            <a:r>
              <a:rPr dirty="0">
                <a:latin typeface="Arial"/>
                <a:cs typeface="Arial"/>
              </a:rPr>
              <a:t>của các </a:t>
            </a:r>
            <a:r>
              <a:rPr spc="-2" dirty="0">
                <a:latin typeface="Arial"/>
                <a:cs typeface="Arial"/>
              </a:rPr>
              <a:t>chức năng đó được gọi </a:t>
            </a:r>
            <a:r>
              <a:rPr dirty="0">
                <a:latin typeface="Arial"/>
                <a:cs typeface="Arial"/>
              </a:rPr>
              <a:t>sau  khi vị </a:t>
            </a:r>
            <a:r>
              <a:rPr spc="-2" dirty="0">
                <a:latin typeface="Arial"/>
                <a:cs typeface="Arial"/>
              </a:rPr>
              <a:t>trí của một thiết bị được </a:t>
            </a:r>
            <a:r>
              <a:rPr dirty="0">
                <a:latin typeface="Arial"/>
                <a:cs typeface="Arial"/>
              </a:rPr>
              <a:t>tìm </a:t>
            </a:r>
            <a:r>
              <a:rPr spc="-2" dirty="0">
                <a:latin typeface="Arial"/>
                <a:cs typeface="Arial"/>
              </a:rPr>
              <a:t>thấy thành</a:t>
            </a:r>
            <a:r>
              <a:rPr spc="4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công.</a:t>
            </a:r>
            <a:endParaRPr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sz="1300">
              <a:latin typeface="Times New Roman"/>
              <a:cs typeface="Times New Roman"/>
            </a:endParaRPr>
          </a:p>
          <a:p>
            <a:pPr marL="5571" marR="66022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Tham </a:t>
            </a:r>
            <a:r>
              <a:rPr dirty="0">
                <a:latin typeface="Arial"/>
                <a:cs typeface="Arial"/>
              </a:rPr>
              <a:t>số thứ </a:t>
            </a:r>
            <a:r>
              <a:rPr spc="-2" dirty="0">
                <a:latin typeface="Arial"/>
                <a:cs typeface="Arial"/>
              </a:rPr>
              <a:t>hai, </a:t>
            </a:r>
            <a:r>
              <a:rPr spc="-4" dirty="0">
                <a:latin typeface="Arial"/>
                <a:cs typeface="Arial"/>
              </a:rPr>
              <a:t>errorCallback </a:t>
            </a:r>
            <a:r>
              <a:rPr spc="-2" dirty="0">
                <a:latin typeface="Arial"/>
                <a:cs typeface="Arial"/>
              </a:rPr>
              <a:t>là </a:t>
            </a:r>
            <a:r>
              <a:rPr dirty="0">
                <a:latin typeface="Arial"/>
                <a:cs typeface="Arial"/>
              </a:rPr>
              <a:t>tên của các </a:t>
            </a:r>
            <a:r>
              <a:rPr spc="-2" dirty="0">
                <a:latin typeface="Arial"/>
                <a:cs typeface="Arial"/>
              </a:rPr>
              <a:t>chức </a:t>
            </a:r>
            <a:r>
              <a:rPr spc="-4" dirty="0">
                <a:latin typeface="Arial"/>
                <a:cs typeface="Arial"/>
              </a:rPr>
              <a:t>năng </a:t>
            </a:r>
            <a:r>
              <a:rPr dirty="0">
                <a:latin typeface="Arial"/>
                <a:cs typeface="Arial"/>
              </a:rPr>
              <a:t>sẽ </a:t>
            </a:r>
            <a:r>
              <a:rPr spc="-2" dirty="0">
                <a:latin typeface="Arial"/>
                <a:cs typeface="Arial"/>
              </a:rPr>
              <a:t>được gọi là, nếu  một lỗi </a:t>
            </a:r>
            <a:r>
              <a:rPr spc="-4" dirty="0">
                <a:latin typeface="Arial"/>
                <a:cs typeface="Arial"/>
              </a:rPr>
              <a:t>xảy </a:t>
            </a:r>
            <a:r>
              <a:rPr spc="-2" dirty="0">
                <a:latin typeface="Arial"/>
                <a:cs typeface="Arial"/>
              </a:rPr>
              <a:t>ra trong lấy </a:t>
            </a:r>
            <a:r>
              <a:rPr dirty="0">
                <a:latin typeface="Arial"/>
                <a:cs typeface="Arial"/>
              </a:rPr>
              <a:t>vị trí</a:t>
            </a:r>
            <a:r>
              <a:rPr spc="15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này.</a:t>
            </a:r>
            <a:endParaRPr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900">
              <a:latin typeface="Times New Roman"/>
              <a:cs typeface="Times New Roman"/>
            </a:endParaRPr>
          </a:p>
          <a:p>
            <a:pPr marL="5571"/>
            <a:r>
              <a:rPr spc="-2" dirty="0">
                <a:latin typeface="Arial"/>
                <a:cs typeface="Arial"/>
              </a:rPr>
              <a:t>Tham </a:t>
            </a:r>
            <a:r>
              <a:rPr dirty="0">
                <a:latin typeface="Arial"/>
                <a:cs typeface="Arial"/>
              </a:rPr>
              <a:t>số </a:t>
            </a:r>
            <a:r>
              <a:rPr spc="-2" dirty="0">
                <a:latin typeface="Arial"/>
                <a:cs typeface="Arial"/>
              </a:rPr>
              <a:t>cuối cùng, lựa chọn đại diện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một đối tượng</a:t>
            </a:r>
            <a:r>
              <a:rPr spc="22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PositionOptions.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-139440"/>
            <a:ext cx="2385290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13" dirty="0"/>
              <a:t>Lấy </a:t>
            </a:r>
            <a:r>
              <a:rPr spc="-2" dirty="0"/>
              <a:t>thông tin </a:t>
            </a:r>
            <a:r>
              <a:rPr spc="-9" dirty="0"/>
              <a:t>tài </a:t>
            </a:r>
            <a:r>
              <a:rPr spc="-2" dirty="0"/>
              <a:t>khoản</a:t>
            </a:r>
            <a:r>
              <a:rPr dirty="0"/>
              <a:t> </a:t>
            </a:r>
            <a:r>
              <a:rPr spc="-7" dirty="0"/>
              <a:t>2-5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406" y="306675"/>
            <a:ext cx="3885407" cy="2565183"/>
          </a:xfrm>
          <a:prstGeom prst="rect">
            <a:avLst/>
          </a:prstGeom>
        </p:spPr>
        <p:txBody>
          <a:bodyPr vert="horz" wrap="square" lIns="0" tIns="79115" rIns="0" bIns="0" rtlCol="0">
            <a:spAutoFit/>
          </a:bodyPr>
          <a:lstStyle/>
          <a:p>
            <a:pPr marL="125916" indent="-120344">
              <a:spcBef>
                <a:spcPts val="62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R="2521378" algn="ctr">
              <a:spcBef>
                <a:spcPts val="487"/>
              </a:spcBef>
            </a:pPr>
            <a:r>
              <a:rPr sz="700" spc="-2" dirty="0">
                <a:latin typeface="Courier New"/>
                <a:cs typeface="Courier New"/>
              </a:rPr>
              <a:t>&lt;!DOCTYPE</a:t>
            </a:r>
            <a:r>
              <a:rPr sz="700" spc="-9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html&gt;</a:t>
            </a:r>
            <a:endParaRPr sz="700" dirty="0">
              <a:latin typeface="Courier New"/>
              <a:cs typeface="Courier New"/>
            </a:endParaRPr>
          </a:p>
          <a:p>
            <a:pPr marR="2950104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&lt;html</a:t>
            </a:r>
            <a:r>
              <a:rPr sz="700" spc="-3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&gt;</a:t>
            </a:r>
            <a:endParaRPr sz="700" dirty="0">
              <a:latin typeface="Courier New"/>
              <a:cs typeface="Courier New"/>
            </a:endParaRPr>
          </a:p>
          <a:p>
            <a:pPr marR="2896339" algn="ctr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 dirty="0">
              <a:latin typeface="Courier New"/>
              <a:cs typeface="Courier New"/>
            </a:endParaRPr>
          </a:p>
          <a:p>
            <a:pPr marL="266317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&lt;title&gt;Geolocation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API&lt;/title&gt;</a:t>
            </a:r>
            <a:endParaRPr sz="700" dirty="0">
              <a:latin typeface="Courier New"/>
              <a:cs typeface="Courier New"/>
            </a:endParaRPr>
          </a:p>
          <a:p>
            <a:pPr marL="266317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&lt;script&gt;</a:t>
            </a:r>
            <a:endParaRPr sz="700" dirty="0">
              <a:latin typeface="Courier New"/>
              <a:cs typeface="Courier New"/>
            </a:endParaRPr>
          </a:p>
          <a:p>
            <a:pPr marL="319804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function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getLocation()</a:t>
            </a:r>
            <a:endParaRPr sz="700" dirty="0">
              <a:latin typeface="Courier New"/>
              <a:cs typeface="Courier New"/>
            </a:endParaRPr>
          </a:p>
          <a:p>
            <a:pPr marL="319804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534306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if (navigator.geolocation)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587792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navigator.geolocation.getCurrentPosition(showPosition);</a:t>
            </a:r>
            <a:endParaRPr sz="700" dirty="0">
              <a:latin typeface="Courier New"/>
              <a:cs typeface="Courier New"/>
            </a:endParaRPr>
          </a:p>
          <a:p>
            <a:pPr marL="534306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534306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else{</a:t>
            </a:r>
            <a:endParaRPr sz="700" dirty="0">
              <a:latin typeface="Courier New"/>
              <a:cs typeface="Courier New"/>
            </a:endParaRPr>
          </a:p>
          <a:p>
            <a:pPr marL="641278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alert (“Geolocation is not supported in this</a:t>
            </a:r>
            <a:r>
              <a:rPr sz="700" spc="33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browser.”);</a:t>
            </a:r>
            <a:endParaRPr sz="700" dirty="0">
              <a:latin typeface="Courier New"/>
              <a:cs typeface="Courier New"/>
            </a:endParaRPr>
          </a:p>
          <a:p>
            <a:pPr marL="534306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319804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319804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function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showPosition(position)</a:t>
            </a:r>
            <a:endParaRPr sz="700" dirty="0">
              <a:latin typeface="Courier New"/>
              <a:cs typeface="Courier New"/>
            </a:endParaRPr>
          </a:p>
          <a:p>
            <a:pPr marL="319804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694765" marR="375518" indent="-321754">
              <a:lnSpc>
                <a:spcPts val="864"/>
              </a:lnSpc>
              <a:spcBef>
                <a:spcPts val="26"/>
              </a:spcBef>
              <a:tabLst>
                <a:tab pos="1606261" algn="l"/>
              </a:tabLst>
            </a:pPr>
            <a:r>
              <a:rPr sz="700" spc="-2" dirty="0">
                <a:latin typeface="Courier New"/>
                <a:cs typeface="Courier New"/>
              </a:rPr>
              <a:t>alert(‘Latitude: ‘ + position.coords.latitude + ‘\n’ +  ‘Longitude: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‘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+	position.coords.longitude);</a:t>
            </a:r>
            <a:endParaRPr sz="700" dirty="0">
              <a:latin typeface="Courier New"/>
              <a:cs typeface="Courier New"/>
            </a:endParaRPr>
          </a:p>
          <a:p>
            <a:pPr marL="319804">
              <a:lnSpc>
                <a:spcPts val="825"/>
              </a:lnSpc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319804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 dirty="0">
              <a:latin typeface="Courier New"/>
              <a:cs typeface="Courier New"/>
            </a:endParaRPr>
          </a:p>
          <a:p>
            <a:pPr marL="212831">
              <a:spcBef>
                <a:spcPts val="226"/>
              </a:spcBef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-139440"/>
            <a:ext cx="2385290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13" dirty="0"/>
              <a:t>Lấy </a:t>
            </a:r>
            <a:r>
              <a:rPr spc="-2" dirty="0"/>
              <a:t>thông tin </a:t>
            </a:r>
            <a:r>
              <a:rPr spc="-9" dirty="0"/>
              <a:t>tài </a:t>
            </a:r>
            <a:r>
              <a:rPr spc="-2" dirty="0"/>
              <a:t>khoản</a:t>
            </a:r>
            <a:r>
              <a:rPr dirty="0"/>
              <a:t> </a:t>
            </a:r>
            <a:r>
              <a:rPr spc="-7" dirty="0"/>
              <a:t>3-5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64307" y="347740"/>
            <a:ext cx="2574528" cy="646715"/>
          </a:xfrm>
          <a:prstGeom prst="rect">
            <a:avLst/>
          </a:prstGeom>
        </p:spPr>
        <p:txBody>
          <a:bodyPr vert="horz" wrap="square" lIns="0" tIns="33708" rIns="0" bIns="0" rtlCol="0">
            <a:spAutoFit/>
          </a:bodyPr>
          <a:lstStyle/>
          <a:p>
            <a:pPr marL="5571">
              <a:spcBef>
                <a:spcPts val="265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>
              <a:latin typeface="Courier New"/>
              <a:cs typeface="Courier New"/>
            </a:endParaRPr>
          </a:p>
          <a:p>
            <a:pPr marL="165752" marR="2229" indent="-26743">
              <a:lnSpc>
                <a:spcPct val="103099"/>
              </a:lnSpc>
              <a:spcBef>
                <a:spcPts val="195"/>
              </a:spcBef>
            </a:pPr>
            <a:r>
              <a:rPr sz="700" spc="-2" dirty="0">
                <a:latin typeface="Courier New"/>
                <a:cs typeface="Courier New"/>
              </a:rPr>
              <a:t>&lt;input type=”button” value=” Display Location”  onClick=”getLocation()”/&gt;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222"/>
              </a:spcBef>
            </a:pP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-139440"/>
            <a:ext cx="2385290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13" dirty="0"/>
              <a:t>Lấy </a:t>
            </a:r>
            <a:r>
              <a:rPr spc="-2" dirty="0"/>
              <a:t>thông tin </a:t>
            </a:r>
            <a:r>
              <a:rPr spc="-9" dirty="0"/>
              <a:t>tài </a:t>
            </a:r>
            <a:r>
              <a:rPr spc="-2" dirty="0"/>
              <a:t>khoản</a:t>
            </a:r>
            <a:r>
              <a:rPr dirty="0"/>
              <a:t> </a:t>
            </a:r>
            <a:r>
              <a:rPr spc="-7" dirty="0"/>
              <a:t>4-5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63373"/>
            <a:ext cx="2232083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đối </a:t>
            </a:r>
            <a:r>
              <a:rPr spc="2" dirty="0">
                <a:latin typeface="Calibri"/>
                <a:cs typeface="Calibri"/>
              </a:rPr>
              <a:t>tượng </a:t>
            </a:r>
            <a:r>
              <a:rPr dirty="0">
                <a:latin typeface="Calibri"/>
                <a:cs typeface="Calibri"/>
              </a:rPr>
              <a:t>vị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trí.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0754" y="574732"/>
            <a:ext cx="3480894" cy="8801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910074"/>
              </p:ext>
            </p:extLst>
          </p:nvPr>
        </p:nvGraphicFramePr>
        <p:xfrm>
          <a:off x="264054" y="578132"/>
          <a:ext cx="3465711" cy="870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0904"/>
                <a:gridCol w="2714807"/>
              </a:tblGrid>
              <a:tr h="217366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 tính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5748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7145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5748" marB="0">
                    <a:solidFill>
                      <a:srgbClr val="943735"/>
                    </a:solidFill>
                  </a:tcPr>
                </a:tc>
              </a:tr>
              <a:tr h="4353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coords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53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63525" marR="20002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Một đối tượng của kiểu các tọa độ cung cấp đặc tính khác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nhau,  chẳng hạn như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vĩ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độ,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kinh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độ,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độ cao, độ chính xác, tốc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độ,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và 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như</a:t>
                      </a:r>
                      <a:r>
                        <a:rPr sz="7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vậy.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748" marB="0">
                    <a:solidFill>
                      <a:srgbClr val="D6E3BC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timestamp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6352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Một đối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tượng kiểu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DOMTimeStamp.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12343" y="1536925"/>
            <a:ext cx="2796774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Hình sau sẽ hiển thị thông báo khi </a:t>
            </a:r>
            <a:r>
              <a:rPr spc="-2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web </a:t>
            </a:r>
            <a:r>
              <a:rPr spc="2" dirty="0">
                <a:latin typeface="Calibri"/>
                <a:cs typeface="Calibri"/>
              </a:rPr>
              <a:t>chứa định </a:t>
            </a:r>
            <a:r>
              <a:rPr dirty="0">
                <a:latin typeface="Calibri"/>
                <a:cs typeface="Calibri"/>
              </a:rPr>
              <a:t>vị địa </a:t>
            </a:r>
            <a:r>
              <a:rPr spc="-15" dirty="0">
                <a:latin typeface="Calibri"/>
                <a:cs typeface="Calibri"/>
              </a:rPr>
              <a:t>lý.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5102" y="1870428"/>
            <a:ext cx="2896674" cy="272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2343" y="2261857"/>
            <a:ext cx="3376318" cy="255909"/>
          </a:xfrm>
          <a:prstGeom prst="rect">
            <a:avLst/>
          </a:prstGeom>
        </p:spPr>
        <p:txBody>
          <a:bodyPr vert="horz" wrap="square" lIns="0" tIns="18107" rIns="0" bIns="0" rtlCol="0">
            <a:spAutoFit/>
          </a:bodyPr>
          <a:lstStyle/>
          <a:p>
            <a:pPr marL="125916" marR="2229" indent="-120344">
              <a:lnSpc>
                <a:spcPts val="904"/>
              </a:lnSpc>
              <a:spcBef>
                <a:spcPts val="14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9" dirty="0">
                <a:latin typeface="Calibri"/>
                <a:cs typeface="Calibri"/>
              </a:rPr>
              <a:t>Trình </a:t>
            </a:r>
            <a:r>
              <a:rPr dirty="0">
                <a:latin typeface="Calibri"/>
                <a:cs typeface="Calibri"/>
              </a:rPr>
              <a:t>duyệt </a:t>
            </a:r>
            <a:r>
              <a:rPr spc="2" dirty="0">
                <a:latin typeface="Calibri"/>
                <a:cs typeface="Calibri"/>
              </a:rPr>
              <a:t>tìm kiếm </a:t>
            </a:r>
            <a:r>
              <a:rPr dirty="0">
                <a:latin typeface="Calibri"/>
                <a:cs typeface="Calibri"/>
              </a:rPr>
              <a:t>sự </a:t>
            </a:r>
            <a:r>
              <a:rPr spc="2" dirty="0">
                <a:latin typeface="Calibri"/>
                <a:cs typeface="Calibri"/>
              </a:rPr>
              <a:t>cho phép của </a:t>
            </a:r>
            <a:r>
              <a:rPr dirty="0">
                <a:latin typeface="Calibri"/>
                <a:cs typeface="Calibri"/>
              </a:rPr>
              <a:t>người sử dụng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chia sẻ </a:t>
            </a:r>
            <a:r>
              <a:rPr spc="2" dirty="0">
                <a:latin typeface="Calibri"/>
                <a:cs typeface="Calibri"/>
              </a:rPr>
              <a:t>thông </a:t>
            </a:r>
            <a:r>
              <a:rPr dirty="0">
                <a:latin typeface="Calibri"/>
                <a:cs typeface="Calibri"/>
              </a:rPr>
              <a:t>tin vị</a:t>
            </a:r>
            <a:r>
              <a:rPr spc="-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trí 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họ với </a:t>
            </a:r>
            <a:r>
              <a:rPr spc="2" dirty="0">
                <a:latin typeface="Calibri"/>
                <a:cs typeface="Calibri"/>
              </a:rPr>
              <a:t>ứng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-139440"/>
            <a:ext cx="2385290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13" dirty="0"/>
              <a:t>Lấy </a:t>
            </a:r>
            <a:r>
              <a:rPr spc="-2" dirty="0"/>
              <a:t>thông tin </a:t>
            </a:r>
            <a:r>
              <a:rPr spc="-9" dirty="0"/>
              <a:t>tài </a:t>
            </a:r>
            <a:r>
              <a:rPr spc="-2" dirty="0"/>
              <a:t>khoản</a:t>
            </a:r>
            <a:r>
              <a:rPr dirty="0"/>
              <a:t> </a:t>
            </a:r>
            <a:r>
              <a:rPr spc="-7" dirty="0"/>
              <a:t>5-5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24984"/>
            <a:ext cx="3482489" cy="255909"/>
          </a:xfrm>
          <a:prstGeom prst="rect">
            <a:avLst/>
          </a:prstGeom>
        </p:spPr>
        <p:txBody>
          <a:bodyPr vert="horz" wrap="square" lIns="0" tIns="18107" rIns="0" bIns="0" rtlCol="0">
            <a:spAutoFit/>
          </a:bodyPr>
          <a:lstStyle/>
          <a:p>
            <a:pPr marL="125916" marR="2229" indent="-120344">
              <a:lnSpc>
                <a:spcPts val="904"/>
              </a:lnSpc>
              <a:spcBef>
                <a:spcPts val="14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Hình dưới đây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thấy </a:t>
            </a:r>
            <a:r>
              <a:rPr spc="2" dirty="0">
                <a:latin typeface="Calibri"/>
                <a:cs typeface="Calibri"/>
              </a:rPr>
              <a:t>một thông </a:t>
            </a:r>
            <a:r>
              <a:rPr dirty="0">
                <a:latin typeface="Calibri"/>
                <a:cs typeface="Calibri"/>
              </a:rPr>
              <a:t>điệp hiển thị vị trí hiện </a:t>
            </a:r>
            <a:r>
              <a:rPr spc="-2" dirty="0">
                <a:latin typeface="Calibri"/>
                <a:cs typeface="Calibri"/>
              </a:rPr>
              <a:t>tại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người sử</a:t>
            </a:r>
            <a:r>
              <a:rPr spc="-79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dụng,  </a:t>
            </a:r>
            <a:r>
              <a:rPr dirty="0">
                <a:latin typeface="Calibri"/>
                <a:cs typeface="Calibri"/>
              </a:rPr>
              <a:t>khi nút Chia sẻ địa </a:t>
            </a:r>
            <a:r>
              <a:rPr spc="2" dirty="0">
                <a:latin typeface="Calibri"/>
                <a:cs typeface="Calibri"/>
              </a:rPr>
              <a:t>điểm được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nhấp.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6149" y="850195"/>
            <a:ext cx="2493992" cy="10542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-139440"/>
            <a:ext cx="1570022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Điều khiển lỗi</a:t>
            </a:r>
            <a:r>
              <a:rPr spc="-29" dirty="0"/>
              <a:t> </a:t>
            </a:r>
            <a:r>
              <a:rPr spc="-7" dirty="0"/>
              <a:t>1-4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16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5364" y="986565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364" y="986565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576" y="996428"/>
            <a:ext cx="3605715" cy="183642"/>
          </a:xfrm>
          <a:custGeom>
            <a:avLst/>
            <a:gdLst/>
            <a:ahLst/>
            <a:cxnLst/>
            <a:rect l="l" t="t" r="r" b="b"/>
            <a:pathLst>
              <a:path w="8324215" h="411480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913" y="373972"/>
            <a:ext cx="3470387" cy="1227114"/>
          </a:xfrm>
          <a:prstGeom prst="rect">
            <a:avLst/>
          </a:prstGeom>
        </p:spPr>
        <p:txBody>
          <a:bodyPr vert="horz" wrap="square" lIns="0" tIns="16157" rIns="0" bIns="0" rtlCol="0">
            <a:spAutoFit/>
          </a:bodyPr>
          <a:lstStyle/>
          <a:p>
            <a:pPr marL="136223" marR="157673" indent="-120344">
              <a:lnSpc>
                <a:spcPts val="921"/>
              </a:lnSpc>
              <a:spcBef>
                <a:spcPts val="12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2" dirty="0">
                <a:latin typeface="Calibri"/>
                <a:cs typeface="Calibri"/>
              </a:rPr>
              <a:t>Một ứng </a:t>
            </a:r>
            <a:r>
              <a:rPr dirty="0">
                <a:latin typeface="Calibri"/>
                <a:cs typeface="Calibri"/>
              </a:rPr>
              <a:t>dụng có thể thất bại trong việc </a:t>
            </a:r>
            <a:r>
              <a:rPr spc="2" dirty="0">
                <a:latin typeface="Calibri"/>
                <a:cs typeface="Calibri"/>
              </a:rPr>
              <a:t>thu thập thông </a:t>
            </a:r>
            <a:r>
              <a:rPr dirty="0">
                <a:latin typeface="Calibri"/>
                <a:cs typeface="Calibri"/>
              </a:rPr>
              <a:t>tin vị trí địa </a:t>
            </a:r>
            <a:r>
              <a:rPr spc="-15" dirty="0">
                <a:latin typeface="Calibri"/>
                <a:cs typeface="Calibri"/>
              </a:rPr>
              <a:t>lý. </a:t>
            </a:r>
            <a:r>
              <a:rPr spc="-11" dirty="0">
                <a:latin typeface="Calibri"/>
                <a:cs typeface="Calibri"/>
              </a:rPr>
              <a:t>Trong  </a:t>
            </a:r>
            <a:r>
              <a:rPr dirty="0">
                <a:latin typeface="Calibri"/>
                <a:cs typeface="Calibri"/>
              </a:rPr>
              <a:t>trường hợp </a:t>
            </a:r>
            <a:r>
              <a:rPr spc="-2" dirty="0">
                <a:latin typeface="Calibri"/>
                <a:cs typeface="Calibri"/>
              </a:rPr>
              <a:t>đó, </a:t>
            </a:r>
            <a:r>
              <a:rPr dirty="0">
                <a:latin typeface="Calibri"/>
                <a:cs typeface="Calibri"/>
              </a:rPr>
              <a:t>các đối </a:t>
            </a:r>
            <a:r>
              <a:rPr spc="2" dirty="0">
                <a:latin typeface="Calibri"/>
                <a:cs typeface="Calibri"/>
              </a:rPr>
              <a:t>tượng định </a:t>
            </a:r>
            <a:r>
              <a:rPr dirty="0">
                <a:latin typeface="Calibri"/>
                <a:cs typeface="Calibri"/>
              </a:rPr>
              <a:t>vị gọi là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hàm errorCallback</a:t>
            </a:r>
            <a:r>
              <a:rPr spc="-7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().</a:t>
            </a:r>
            <a:endParaRPr>
              <a:latin typeface="Calibri"/>
              <a:cs typeface="Calibri"/>
            </a:endParaRPr>
          </a:p>
          <a:p>
            <a:pPr marL="136223" indent="-120344">
              <a:lnSpc>
                <a:spcPts val="85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dirty="0">
                <a:latin typeface="Calibri"/>
                <a:cs typeface="Calibri"/>
              </a:rPr>
              <a:t>Các hàm errorCallback () xử lý lỗi bằng cách </a:t>
            </a:r>
            <a:r>
              <a:rPr spc="-2" dirty="0">
                <a:latin typeface="Calibri"/>
                <a:cs typeface="Calibri"/>
              </a:rPr>
              <a:t>lấy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đối tượng </a:t>
            </a:r>
            <a:r>
              <a:rPr spc="-2" dirty="0">
                <a:latin typeface="Calibri"/>
                <a:cs typeface="Calibri"/>
              </a:rPr>
              <a:t>PostionError</a:t>
            </a:r>
            <a:r>
              <a:rPr spc="-114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từ</a:t>
            </a:r>
            <a:endParaRPr>
              <a:latin typeface="Calibri"/>
              <a:cs typeface="Calibri"/>
            </a:endParaRPr>
          </a:p>
          <a:p>
            <a:pPr marL="136223">
              <a:lnSpc>
                <a:spcPts val="948"/>
              </a:lnSpc>
            </a:pPr>
            <a:r>
              <a:rPr dirty="0">
                <a:latin typeface="Calibri"/>
                <a:cs typeface="Calibri"/>
              </a:rPr>
              <a:t>API.</a:t>
            </a:r>
            <a:endParaRPr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000">
              <a:latin typeface="Times New Roman"/>
              <a:cs typeface="Times New Roman"/>
            </a:endParaRPr>
          </a:p>
          <a:p>
            <a:pPr marL="124523" indent="-118951">
              <a:buFont typeface="Wingdings"/>
              <a:buChar char=""/>
              <a:tabLst>
                <a:tab pos="124801" algn="l"/>
              </a:tabLst>
            </a:pP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endParaRPr sz="900">
              <a:latin typeface="Calibri"/>
              <a:cs typeface="Calibri"/>
            </a:endParaRPr>
          </a:p>
          <a:p>
            <a:pPr marL="136223" marR="2229" indent="-120344">
              <a:lnSpc>
                <a:spcPts val="921"/>
              </a:lnSpc>
              <a:spcBef>
                <a:spcPts val="69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2" dirty="0">
                <a:latin typeface="Calibri"/>
                <a:cs typeface="Calibri"/>
              </a:rPr>
              <a:t>Đối </a:t>
            </a:r>
            <a:r>
              <a:rPr dirty="0">
                <a:latin typeface="Calibri"/>
                <a:cs typeface="Calibri"/>
              </a:rPr>
              <a:t>tượng PositionError </a:t>
            </a:r>
            <a:r>
              <a:rPr spc="2" dirty="0">
                <a:latin typeface="Calibri"/>
                <a:cs typeface="Calibri"/>
              </a:rPr>
              <a:t>chứa thông </a:t>
            </a:r>
            <a:r>
              <a:rPr dirty="0">
                <a:latin typeface="Calibri"/>
                <a:cs typeface="Calibri"/>
              </a:rPr>
              <a:t>tin liên </a:t>
            </a:r>
            <a:r>
              <a:rPr spc="2" dirty="0">
                <a:latin typeface="Calibri"/>
                <a:cs typeface="Calibri"/>
              </a:rPr>
              <a:t>quan đến </a:t>
            </a:r>
            <a:r>
              <a:rPr dirty="0">
                <a:latin typeface="Calibri"/>
                <a:cs typeface="Calibri"/>
              </a:rPr>
              <a:t>các lỗi </a:t>
            </a:r>
            <a:r>
              <a:rPr spc="-7" dirty="0">
                <a:latin typeface="Calibri"/>
                <a:cs typeface="Calibri"/>
              </a:rPr>
              <a:t>xảy ra </a:t>
            </a:r>
            <a:r>
              <a:rPr spc="-2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khi </a:t>
            </a:r>
            <a:r>
              <a:rPr spc="2" dirty="0">
                <a:latin typeface="Calibri"/>
                <a:cs typeface="Calibri"/>
              </a:rPr>
              <a:t>tìm  kiếm </a:t>
            </a:r>
            <a:r>
              <a:rPr dirty="0">
                <a:latin typeface="Calibri"/>
                <a:cs typeface="Calibri"/>
              </a:rPr>
              <a:t>các vị trí địa lý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người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dùng.</a:t>
            </a:r>
            <a:endParaRPr>
              <a:latin typeface="Calibri"/>
              <a:cs typeface="Calibri"/>
            </a:endParaRPr>
          </a:p>
          <a:p>
            <a:pPr marL="136223" indent="-120344">
              <a:lnSpc>
                <a:spcPts val="88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đối </a:t>
            </a:r>
            <a:r>
              <a:rPr spc="2" dirty="0">
                <a:latin typeface="Calibri"/>
                <a:cs typeface="Calibri"/>
              </a:rPr>
              <a:t>tượng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PositionError.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0754" y="1717393"/>
            <a:ext cx="3480894" cy="771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089525"/>
              </p:ext>
            </p:extLst>
          </p:nvPr>
        </p:nvGraphicFramePr>
        <p:xfrm>
          <a:off x="264054" y="1720794"/>
          <a:ext cx="3465711" cy="7612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0904"/>
                <a:gridCol w="2714807"/>
              </a:tblGrid>
              <a:tr h="217366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 tính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7145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code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6352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Trả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về giá trị số cho các loại lỗi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xảy</a:t>
                      </a:r>
                      <a:r>
                        <a:rPr sz="7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ra.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D6E3BC"/>
                    </a:solidFill>
                  </a:tcPr>
                </a:tc>
              </a:tr>
              <a:tr h="3264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message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8097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63525" marR="18669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700" spc="-30" dirty="0">
                          <a:latin typeface="Arial"/>
                          <a:cs typeface="Arial"/>
                        </a:rPr>
                        <a:t>Trả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về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thông điệp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mô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tả chi tiết các lỗi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gặp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phải.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Tin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nhắn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có  thể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sử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dụng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để gỡ</a:t>
                      </a:r>
                      <a:r>
                        <a:rPr sz="7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lỗi.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315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-139440"/>
            <a:ext cx="1570022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Điều khiển lỗi</a:t>
            </a:r>
            <a:r>
              <a:rPr spc="-29" dirty="0"/>
              <a:t> </a:t>
            </a:r>
            <a:r>
              <a:rPr spc="-7" dirty="0"/>
              <a:t>2-4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56968"/>
            <a:ext cx="3424453" cy="255909"/>
          </a:xfrm>
          <a:prstGeom prst="rect">
            <a:avLst/>
          </a:prstGeom>
        </p:spPr>
        <p:txBody>
          <a:bodyPr vert="horz" wrap="square" lIns="0" tIns="18107" rIns="0" bIns="0" rtlCol="0">
            <a:spAutoFit/>
          </a:bodyPr>
          <a:lstStyle/>
          <a:p>
            <a:pPr marL="125916" marR="2229" indent="-120344">
              <a:lnSpc>
                <a:spcPts val="904"/>
              </a:lnSpc>
              <a:spcBef>
                <a:spcPts val="14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lỗi </a:t>
            </a:r>
            <a:r>
              <a:rPr spc="2" dirty="0">
                <a:latin typeface="Calibri"/>
                <a:cs typeface="Calibri"/>
              </a:rPr>
              <a:t>khác nhau được </a:t>
            </a:r>
            <a:r>
              <a:rPr spc="-4" dirty="0">
                <a:latin typeface="Calibri"/>
                <a:cs typeface="Calibri"/>
              </a:rPr>
              <a:t>trả </a:t>
            </a:r>
            <a:r>
              <a:rPr dirty="0">
                <a:latin typeface="Calibri"/>
                <a:cs typeface="Calibri"/>
              </a:rPr>
              <a:t>về bởi các </a:t>
            </a:r>
            <a:r>
              <a:rPr spc="2" dirty="0">
                <a:latin typeface="Calibri"/>
                <a:cs typeface="Calibri"/>
              </a:rPr>
              <a:t>mã 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6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đối  </a:t>
            </a:r>
            <a:r>
              <a:rPr spc="2" dirty="0">
                <a:latin typeface="Calibri"/>
                <a:cs typeface="Calibri"/>
              </a:rPr>
              <a:t>tượng</a:t>
            </a:r>
            <a:r>
              <a:rPr spc="-9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PositionError.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0754" y="676755"/>
            <a:ext cx="3480894" cy="11236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052320"/>
              </p:ext>
            </p:extLst>
          </p:nvPr>
        </p:nvGraphicFramePr>
        <p:xfrm>
          <a:off x="264054" y="680156"/>
          <a:ext cx="3466261" cy="11134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8161"/>
                <a:gridCol w="1008082"/>
                <a:gridCol w="2160018"/>
              </a:tblGrid>
              <a:tr h="217366">
                <a:tc>
                  <a:txBody>
                    <a:bodyPr/>
                    <a:lstStyle/>
                    <a:p>
                      <a:pPr marL="7366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5748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Hằng số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5748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3111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748" marB="0">
                    <a:solidFill>
                      <a:srgbClr val="943735"/>
                    </a:solidFill>
                  </a:tcPr>
                </a:tc>
              </a:tr>
              <a:tr h="315706">
                <a:tc>
                  <a:txBody>
                    <a:bodyPr/>
                    <a:lstStyle/>
                    <a:p>
                      <a:pPr marL="71755"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1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6510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PERMISSION_DENIED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446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Ứng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dụng không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có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quyền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truy cập Geolocation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API.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D6E3BC"/>
                    </a:solidFill>
                  </a:tcPr>
                </a:tc>
              </a:tr>
              <a:tr h="253925">
                <a:tc>
                  <a:txBody>
                    <a:bodyPr/>
                    <a:lstStyle/>
                    <a:p>
                      <a:pPr marL="71755"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2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6510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0" dirty="0">
                          <a:latin typeface="Arial"/>
                          <a:cs typeface="Arial"/>
                        </a:rPr>
                        <a:t>POSITION_UNAVAILABLE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244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Vị trí của các thiết bị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không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có thể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đạt</a:t>
                      </a:r>
                      <a:r>
                        <a:rPr sz="7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được.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50" marB="0">
                    <a:solidFill>
                      <a:srgbClr val="F1DCDB"/>
                    </a:solidFill>
                  </a:tcPr>
                </a:tc>
              </a:tr>
              <a:tr h="326475">
                <a:tc>
                  <a:txBody>
                    <a:bodyPr/>
                    <a:lstStyle/>
                    <a:p>
                      <a:pPr marL="71755" algn="ctr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dirty="0">
                          <a:latin typeface="Courier New"/>
                          <a:cs typeface="Courier New"/>
                        </a:rPr>
                        <a:t>3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6510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TIMEOUT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4460" marR="24574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Không thể lấy thông tin vị trí trong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khoảng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thời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gian  quy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định.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12343" y="1911124"/>
            <a:ext cx="3075681" cy="791531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số câu liên </a:t>
            </a:r>
            <a:r>
              <a:rPr spc="2" dirty="0">
                <a:latin typeface="Calibri"/>
                <a:cs typeface="Calibri"/>
              </a:rPr>
              <a:t>quan chứng minh </a:t>
            </a:r>
            <a:r>
              <a:rPr dirty="0">
                <a:latin typeface="Calibri"/>
                <a:cs typeface="Calibri"/>
              </a:rPr>
              <a:t>các thói </a:t>
            </a:r>
            <a:r>
              <a:rPr spc="2" dirty="0">
                <a:latin typeface="Calibri"/>
                <a:cs typeface="Calibri"/>
              </a:rPr>
              <a:t>quen </a:t>
            </a:r>
            <a:r>
              <a:rPr dirty="0">
                <a:latin typeface="Calibri"/>
                <a:cs typeface="Calibri"/>
              </a:rPr>
              <a:t>xử lý lỗi </a:t>
            </a:r>
            <a:r>
              <a:rPr spc="2" dirty="0">
                <a:latin typeface="Calibri"/>
                <a:cs typeface="Calibri"/>
              </a:rPr>
              <a:t>cho mã định</a:t>
            </a:r>
            <a:r>
              <a:rPr spc="-10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vị.</a:t>
            </a:r>
          </a:p>
          <a:p>
            <a:pPr marL="159345">
              <a:spcBef>
                <a:spcPts val="757"/>
              </a:spcBef>
            </a:pPr>
            <a:r>
              <a:rPr sz="700" spc="-2" dirty="0">
                <a:latin typeface="Courier New"/>
                <a:cs typeface="Courier New"/>
              </a:rPr>
              <a:t>&lt;!DOCTYPE</a:t>
            </a:r>
            <a:r>
              <a:rPr sz="700" spc="-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html&gt;</a:t>
            </a:r>
            <a:endParaRPr sz="700" dirty="0">
              <a:latin typeface="Courier New"/>
              <a:cs typeface="Courier New"/>
            </a:endParaRPr>
          </a:p>
          <a:p>
            <a:pPr marL="159345">
              <a:spcBef>
                <a:spcPts val="171"/>
              </a:spcBef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 dirty="0">
              <a:latin typeface="Courier New"/>
              <a:cs typeface="Courier New"/>
            </a:endParaRPr>
          </a:p>
          <a:p>
            <a:pPr marL="159345">
              <a:spcBef>
                <a:spcPts val="168"/>
              </a:spcBef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 dirty="0">
              <a:latin typeface="Courier New"/>
              <a:cs typeface="Courier New"/>
            </a:endParaRPr>
          </a:p>
          <a:p>
            <a:pPr marL="373290">
              <a:spcBef>
                <a:spcPts val="588"/>
              </a:spcBef>
            </a:pPr>
            <a:r>
              <a:rPr sz="700" spc="-2" dirty="0">
                <a:latin typeface="Courier New"/>
                <a:cs typeface="Courier New"/>
              </a:rPr>
              <a:t>&lt;title&gt;Handling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Error&lt;/title&gt;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-139440"/>
            <a:ext cx="1570022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Điều khiển lỗi</a:t>
            </a:r>
            <a:r>
              <a:rPr spc="-29" dirty="0"/>
              <a:t> </a:t>
            </a:r>
            <a:r>
              <a:rPr spc="-7" dirty="0"/>
              <a:t>3-4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64307" y="332482"/>
            <a:ext cx="3239340" cy="259082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&lt;script&gt;</a:t>
            </a:r>
            <a:endParaRPr sz="700">
              <a:latin typeface="Courier New"/>
              <a:cs typeface="Courier New"/>
            </a:endParaRPr>
          </a:p>
          <a:p>
            <a:pPr marL="165752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function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getLocation()</a:t>
            </a:r>
            <a:endParaRPr sz="700">
              <a:latin typeface="Courier New"/>
              <a:cs typeface="Courier New"/>
            </a:endParaRPr>
          </a:p>
          <a:p>
            <a:pPr marL="165752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272724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function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showPosition(position)</a:t>
            </a:r>
            <a:endParaRPr sz="700">
              <a:latin typeface="Courier New"/>
              <a:cs typeface="Courier New"/>
            </a:endParaRPr>
          </a:p>
          <a:p>
            <a:pPr marL="272724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380533" marR="2229">
              <a:lnSpc>
                <a:spcPct val="101899"/>
              </a:lnSpc>
              <a:spcBef>
                <a:spcPts val="7"/>
              </a:spcBef>
            </a:pPr>
            <a:r>
              <a:rPr sz="700" spc="-2" dirty="0">
                <a:latin typeface="Courier New"/>
                <a:cs typeface="Courier New"/>
              </a:rPr>
              <a:t>alert(‘Latitude: ‘ + position.coords.latitude + ‘\n’ +  ‘Longitude: ‘ +</a:t>
            </a:r>
            <a:r>
              <a:rPr sz="700" spc="13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position.coords.longitude);</a:t>
            </a:r>
            <a:endParaRPr sz="700">
              <a:latin typeface="Courier New"/>
              <a:cs typeface="Courier New"/>
            </a:endParaRPr>
          </a:p>
          <a:p>
            <a:pPr marL="165752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>
              <a:latin typeface="Courier New"/>
              <a:cs typeface="Courier New"/>
            </a:endParaRPr>
          </a:p>
          <a:p>
            <a:pPr marL="219238" marR="1503745" indent="-53486">
              <a:lnSpc>
                <a:spcPct val="101899"/>
              </a:lnSpc>
              <a:spcBef>
                <a:spcPts val="7"/>
              </a:spcBef>
            </a:pPr>
            <a:r>
              <a:rPr sz="700" spc="-2" dirty="0">
                <a:latin typeface="Courier New"/>
                <a:cs typeface="Courier New"/>
              </a:rPr>
              <a:t>function errorHandler(error) {  switch (error.code)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272724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case error.PERMISSION_DENIED:</a:t>
            </a:r>
            <a:endParaRPr sz="700">
              <a:latin typeface="Courier New"/>
              <a:cs typeface="Courier New"/>
            </a:endParaRPr>
          </a:p>
          <a:p>
            <a:pPr marL="272724" marR="273003">
              <a:lnSpc>
                <a:spcPct val="101899"/>
              </a:lnSpc>
              <a:spcBef>
                <a:spcPts val="4"/>
              </a:spcBef>
            </a:pPr>
            <a:r>
              <a:rPr sz="700" spc="-2" dirty="0">
                <a:latin typeface="Courier New"/>
                <a:cs typeface="Courier New"/>
              </a:rPr>
              <a:t>alert (‘You have denied access to your position.’);  break;</a:t>
            </a:r>
            <a:endParaRPr sz="700">
              <a:latin typeface="Courier New"/>
              <a:cs typeface="Courier New"/>
            </a:endParaRPr>
          </a:p>
          <a:p>
            <a:pPr marL="272724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case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error.POSITION_UNAVAILABLE:</a:t>
            </a:r>
            <a:endParaRPr sz="700">
              <a:latin typeface="Courier New"/>
              <a:cs typeface="Courier New"/>
            </a:endParaRPr>
          </a:p>
          <a:p>
            <a:pPr marL="272724" marR="59336" indent="107530">
              <a:lnSpc>
                <a:spcPct val="101899"/>
              </a:lnSpc>
              <a:spcBef>
                <a:spcPts val="4"/>
              </a:spcBef>
            </a:pPr>
            <a:r>
              <a:rPr sz="700" spc="-2" dirty="0">
                <a:latin typeface="Courier New"/>
                <a:cs typeface="Courier New"/>
              </a:rPr>
              <a:t>alert (‘There was a problem getting your position.’);  break;</a:t>
            </a:r>
            <a:endParaRPr sz="700">
              <a:latin typeface="Courier New"/>
              <a:cs typeface="Courier New"/>
            </a:endParaRPr>
          </a:p>
          <a:p>
            <a:pPr marL="272724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case error.TIMEOUT:</a:t>
            </a:r>
            <a:endParaRPr sz="700">
              <a:latin typeface="Courier New"/>
              <a:cs typeface="Courier New"/>
            </a:endParaRPr>
          </a:p>
          <a:p>
            <a:pPr marL="809259" marR="166309" indent="-428726">
              <a:lnSpc>
                <a:spcPct val="101899"/>
              </a:lnSpc>
              <a:spcBef>
                <a:spcPts val="7"/>
              </a:spcBef>
            </a:pPr>
            <a:r>
              <a:rPr sz="700" spc="-2" dirty="0">
                <a:latin typeface="Courier New"/>
                <a:cs typeface="Courier New"/>
              </a:rPr>
              <a:t>alert (‘The application has timed out attempting to  get your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position.’);</a:t>
            </a:r>
            <a:endParaRPr sz="700">
              <a:latin typeface="Courier New"/>
              <a:cs typeface="Courier New"/>
            </a:endParaRPr>
          </a:p>
          <a:p>
            <a:pPr marL="272724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break;</a:t>
            </a:r>
            <a:endParaRPr sz="700">
              <a:latin typeface="Courier New"/>
              <a:cs typeface="Courier New"/>
            </a:endParaRPr>
          </a:p>
          <a:p>
            <a:pPr marL="112544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222"/>
              </a:spcBef>
            </a:pPr>
            <a:r>
              <a:rPr sz="700" spc="-2" dirty="0">
                <a:latin typeface="Courier New"/>
                <a:cs typeface="Courier New"/>
              </a:rPr>
              <a:t>&lt;/script&gt; &lt;/head&gt;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-139440"/>
            <a:ext cx="1570022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Điều khiển lỗi</a:t>
            </a:r>
            <a:r>
              <a:rPr spc="-29" dirty="0"/>
              <a:t> </a:t>
            </a:r>
            <a:r>
              <a:rPr spc="-7" dirty="0"/>
              <a:t>4-4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64307" y="332483"/>
            <a:ext cx="2601759" cy="479793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>
              <a:latin typeface="Courier New"/>
              <a:cs typeface="Courier New"/>
            </a:endParaRPr>
          </a:p>
          <a:p>
            <a:pPr marL="594478" marR="2229" indent="-375239">
              <a:lnSpc>
                <a:spcPts val="864"/>
              </a:lnSpc>
              <a:spcBef>
                <a:spcPts val="26"/>
              </a:spcBef>
            </a:pPr>
            <a:r>
              <a:rPr sz="700" spc="-2" dirty="0">
                <a:latin typeface="Courier New"/>
                <a:cs typeface="Courier New"/>
              </a:rPr>
              <a:t>&lt;input type=”button” value=”Display Location”  onClick=”getLocation()”/&gt;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189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4190" y="1122257"/>
            <a:ext cx="1642417" cy="612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-139440"/>
            <a:ext cx="806741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Mục</a:t>
            </a:r>
            <a:r>
              <a:rPr spc="-31" dirty="0"/>
              <a:t> </a:t>
            </a:r>
            <a:r>
              <a:rPr spc="-2" dirty="0"/>
              <a:t>tiêu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79337" y="423312"/>
            <a:ext cx="2462580" cy="829790"/>
          </a:xfrm>
          <a:prstGeom prst="rect">
            <a:avLst/>
          </a:prstGeom>
        </p:spPr>
        <p:txBody>
          <a:bodyPr vert="horz" wrap="square" lIns="0" tIns="15043" rIns="0" bIns="0" rtlCol="0">
            <a:spAutoFit/>
          </a:bodyPr>
          <a:lstStyle/>
          <a:p>
            <a:pPr marL="125916" indent="-120344">
              <a:spcBef>
                <a:spcPts val="118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vị trí </a:t>
            </a:r>
            <a:r>
              <a:rPr sz="900" spc="4" dirty="0">
                <a:latin typeface="Calibri"/>
                <a:cs typeface="Calibri"/>
              </a:rPr>
              <a:t>địa </a:t>
            </a:r>
            <a:r>
              <a:rPr sz="900" spc="2" dirty="0">
                <a:latin typeface="Calibri"/>
                <a:cs typeface="Calibri"/>
              </a:rPr>
              <a:t>lý </a:t>
            </a:r>
            <a:r>
              <a:rPr sz="900" spc="-2" dirty="0">
                <a:latin typeface="Calibri"/>
                <a:cs typeface="Calibri"/>
              </a:rPr>
              <a:t>và </a:t>
            </a:r>
            <a:r>
              <a:rPr sz="900" spc="4" dirty="0">
                <a:latin typeface="Calibri"/>
                <a:cs typeface="Calibri"/>
              </a:rPr>
              <a:t>sử dụng nó </a:t>
            </a:r>
            <a:r>
              <a:rPr sz="900" dirty="0">
                <a:latin typeface="Calibri"/>
                <a:cs typeface="Calibri"/>
              </a:rPr>
              <a:t>trong</a:t>
            </a:r>
            <a:r>
              <a:rPr sz="900" spc="-18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HTML5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các </a:t>
            </a:r>
            <a:r>
              <a:rPr sz="900" spc="4" dirty="0">
                <a:latin typeface="Calibri"/>
                <a:cs typeface="Calibri"/>
              </a:rPr>
              <a:t>API của Google</a:t>
            </a:r>
            <a:r>
              <a:rPr sz="900" spc="-20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Maps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8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các </a:t>
            </a:r>
            <a:r>
              <a:rPr sz="900" dirty="0">
                <a:latin typeface="Calibri"/>
                <a:cs typeface="Calibri"/>
              </a:rPr>
              <a:t>hoạt </a:t>
            </a:r>
            <a:r>
              <a:rPr sz="900" spc="4" dirty="0">
                <a:latin typeface="Calibri"/>
                <a:cs typeface="Calibri"/>
              </a:rPr>
              <a:t>động </a:t>
            </a:r>
            <a:r>
              <a:rPr sz="900" dirty="0">
                <a:latin typeface="Calibri"/>
                <a:cs typeface="Calibri"/>
              </a:rPr>
              <a:t>kéo-và-thả trong</a:t>
            </a:r>
            <a:r>
              <a:rPr sz="900" spc="15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HTML5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các </a:t>
            </a:r>
            <a:r>
              <a:rPr sz="900" spc="4" dirty="0">
                <a:latin typeface="Calibri"/>
                <a:cs typeface="Calibri"/>
              </a:rPr>
              <a:t>khái niệm </a:t>
            </a:r>
            <a:r>
              <a:rPr sz="900" dirty="0">
                <a:latin typeface="Calibri"/>
                <a:cs typeface="Calibri"/>
              </a:rPr>
              <a:t>về </a:t>
            </a:r>
            <a:r>
              <a:rPr sz="900" spc="4" dirty="0">
                <a:latin typeface="Calibri"/>
                <a:cs typeface="Calibri"/>
              </a:rPr>
              <a:t>ứng dụng</a:t>
            </a:r>
            <a:r>
              <a:rPr sz="900" spc="-20" dirty="0">
                <a:latin typeface="Calibri"/>
                <a:cs typeface="Calibri"/>
              </a:rPr>
              <a:t> </a:t>
            </a:r>
            <a:r>
              <a:rPr sz="900" spc="2" dirty="0">
                <a:latin typeface="Calibri"/>
                <a:cs typeface="Calibri"/>
              </a:rPr>
              <a:t>cache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-139440"/>
            <a:ext cx="2726085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Đối tượng </a:t>
            </a:r>
            <a:r>
              <a:rPr spc="-7" dirty="0"/>
              <a:t>PositionOptions</a:t>
            </a:r>
            <a:r>
              <a:rPr dirty="0"/>
              <a:t> </a:t>
            </a:r>
            <a:r>
              <a:rPr spc="-2" dirty="0"/>
              <a:t>1-3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4" y="361332"/>
            <a:ext cx="3412625" cy="855296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48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ourier New"/>
                <a:cs typeface="Courier New"/>
              </a:rPr>
              <a:t>đối tượng </a:t>
            </a:r>
            <a:r>
              <a:rPr dirty="0">
                <a:latin typeface="Courier New"/>
                <a:cs typeface="Courier New"/>
              </a:rPr>
              <a:t>PositionOptions </a:t>
            </a:r>
            <a:r>
              <a:rPr spc="2" dirty="0">
                <a:latin typeface="Courier New"/>
                <a:cs typeface="Courier New"/>
              </a:rPr>
              <a:t>là </a:t>
            </a:r>
            <a:r>
              <a:rPr dirty="0">
                <a:latin typeface="Courier New"/>
                <a:cs typeface="Courier New"/>
              </a:rPr>
              <a:t>một tham </a:t>
            </a:r>
            <a:r>
              <a:rPr spc="2" dirty="0">
                <a:latin typeface="Courier New"/>
                <a:cs typeface="Courier New"/>
              </a:rPr>
              <a:t>số tùy chọn</a:t>
            </a:r>
            <a:r>
              <a:rPr spc="50" dirty="0">
                <a:latin typeface="Courier New"/>
                <a:cs typeface="Courier New"/>
              </a:rPr>
              <a:t> </a:t>
            </a:r>
            <a:r>
              <a:rPr spc="2" dirty="0">
                <a:latin typeface="Courier New"/>
                <a:cs typeface="Courier New"/>
              </a:rPr>
              <a:t>thứ</a:t>
            </a:r>
            <a:endParaRPr>
              <a:latin typeface="Courier New"/>
              <a:cs typeface="Courier New"/>
            </a:endParaRPr>
          </a:p>
          <a:p>
            <a:pPr marL="125916">
              <a:lnSpc>
                <a:spcPts val="921"/>
              </a:lnSpc>
            </a:pPr>
            <a:r>
              <a:rPr spc="2" dirty="0">
                <a:latin typeface="Courier New"/>
                <a:cs typeface="Courier New"/>
              </a:rPr>
              <a:t>ba thông qua phương thức</a:t>
            </a:r>
            <a:r>
              <a:rPr spc="18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getCurrentPosition().</a:t>
            </a:r>
            <a:endParaRPr>
              <a:latin typeface="Courier New"/>
              <a:cs typeface="Courier New"/>
            </a:endParaRPr>
          </a:p>
          <a:p>
            <a:pPr marL="125916" marR="2229" indent="-120344">
              <a:lnSpc>
                <a:spcPts val="921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ourier New"/>
                <a:cs typeface="Courier New"/>
              </a:rPr>
              <a:t>Đối tượng này </a:t>
            </a:r>
            <a:r>
              <a:rPr dirty="0">
                <a:latin typeface="Courier New"/>
                <a:cs typeface="Courier New"/>
              </a:rPr>
              <a:t>xác định </a:t>
            </a:r>
            <a:r>
              <a:rPr spc="2" dirty="0">
                <a:latin typeface="Courier New"/>
                <a:cs typeface="Courier New"/>
              </a:rPr>
              <a:t>thuộc </a:t>
            </a:r>
            <a:r>
              <a:rPr dirty="0">
                <a:latin typeface="Courier New"/>
                <a:cs typeface="Courier New"/>
              </a:rPr>
              <a:t>tính đó </a:t>
            </a:r>
            <a:r>
              <a:rPr spc="2" dirty="0">
                <a:latin typeface="Courier New"/>
                <a:cs typeface="Courier New"/>
              </a:rPr>
              <a:t>là tùy </a:t>
            </a:r>
            <a:r>
              <a:rPr dirty="0">
                <a:latin typeface="Courier New"/>
                <a:cs typeface="Courier New"/>
              </a:rPr>
              <a:t>chọn và  </a:t>
            </a:r>
            <a:r>
              <a:rPr spc="2" dirty="0">
                <a:latin typeface="Courier New"/>
                <a:cs typeface="Courier New"/>
              </a:rPr>
              <a:t>được sử </a:t>
            </a:r>
            <a:r>
              <a:rPr dirty="0">
                <a:latin typeface="Courier New"/>
                <a:cs typeface="Courier New"/>
              </a:rPr>
              <a:t>dụng </a:t>
            </a:r>
            <a:r>
              <a:rPr spc="2" dirty="0">
                <a:latin typeface="Courier New"/>
                <a:cs typeface="Courier New"/>
              </a:rPr>
              <a:t>bởi một ứng dụng trong khi lấy </a:t>
            </a:r>
            <a:r>
              <a:rPr dirty="0">
                <a:latin typeface="Courier New"/>
                <a:cs typeface="Courier New"/>
              </a:rPr>
              <a:t>các </a:t>
            </a:r>
            <a:r>
              <a:rPr spc="2" dirty="0">
                <a:latin typeface="Courier New"/>
                <a:cs typeface="Courier New"/>
              </a:rPr>
              <a:t>thông  tin định</a:t>
            </a:r>
            <a:r>
              <a:rPr spc="7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vị.</a:t>
            </a:r>
            <a:endParaRPr>
              <a:latin typeface="Courier New"/>
              <a:cs typeface="Courier New"/>
            </a:endParaRPr>
          </a:p>
          <a:p>
            <a:pPr marL="125916" indent="-120344">
              <a:lnSpc>
                <a:spcPts val="88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ourier New"/>
                <a:cs typeface="Courier New"/>
              </a:rPr>
              <a:t>Bảng sau liệt kê các thuộc </a:t>
            </a:r>
            <a:r>
              <a:rPr dirty="0">
                <a:latin typeface="Courier New"/>
                <a:cs typeface="Courier New"/>
              </a:rPr>
              <a:t>tính </a:t>
            </a:r>
            <a:r>
              <a:rPr spc="2" dirty="0">
                <a:latin typeface="Courier New"/>
                <a:cs typeface="Courier New"/>
              </a:rPr>
              <a:t>của đối</a:t>
            </a:r>
            <a:r>
              <a:rPr spc="37" dirty="0">
                <a:latin typeface="Courier New"/>
                <a:cs typeface="Courier New"/>
              </a:rPr>
              <a:t> </a:t>
            </a:r>
            <a:r>
              <a:rPr spc="2" dirty="0">
                <a:latin typeface="Courier New"/>
                <a:cs typeface="Courier New"/>
              </a:rPr>
              <a:t>tượng</a:t>
            </a:r>
            <a:endParaRPr>
              <a:latin typeface="Courier New"/>
              <a:cs typeface="Courier New"/>
            </a:endParaRPr>
          </a:p>
          <a:p>
            <a:pPr marL="125916">
              <a:lnSpc>
                <a:spcPts val="956"/>
              </a:lnSpc>
            </a:pPr>
            <a:r>
              <a:rPr spc="2" dirty="0">
                <a:latin typeface="Courier New"/>
                <a:cs typeface="Courier New"/>
              </a:rPr>
              <a:t>PositionOptions.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0754" y="1329704"/>
            <a:ext cx="3480894" cy="1206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002883"/>
              </p:ext>
            </p:extLst>
          </p:nvPr>
        </p:nvGraphicFramePr>
        <p:xfrm>
          <a:off x="264054" y="1333104"/>
          <a:ext cx="3465712" cy="1315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9793"/>
                <a:gridCol w="2405919"/>
              </a:tblGrid>
              <a:tr h="217366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tính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67945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</a:tr>
              <a:tr h="3264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enableHighAccuracy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255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59385" marR="19304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Chỉ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ra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rằng ứng dụng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muốn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nhận được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kết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quả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chính xác 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nhất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cho định vị. Giá trị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mặc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định của thuộc tính là</a:t>
                      </a:r>
                      <a:r>
                        <a:rPr sz="7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false.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D6E3BC"/>
                    </a:solidFill>
                  </a:tcPr>
                </a:tc>
              </a:tr>
              <a:tr h="3264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maximumAge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255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59385" marR="47434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đối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tượng vị trí lưu trữ có thời gian là nhỏ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hơn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giới 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hạn quy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định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maximumAge (trong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mili</a:t>
                      </a:r>
                      <a:r>
                        <a:rPr sz="7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giây).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F1DCDB"/>
                    </a:solidFill>
                  </a:tcPr>
                </a:tc>
              </a:tr>
              <a:tr h="3264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timeout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809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59385" marR="12700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Chỉ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ra độ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dài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thời gian tối đa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(trong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mili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giây) mà ứng dụng 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có thể chờ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đợi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để có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vị trí các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đối</a:t>
                      </a:r>
                      <a:r>
                        <a:rPr sz="700" spc="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tượng.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315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-139440"/>
            <a:ext cx="2726085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Đối tượng </a:t>
            </a:r>
            <a:r>
              <a:rPr spc="-7" dirty="0"/>
              <a:t>PositionOptions</a:t>
            </a:r>
            <a:r>
              <a:rPr dirty="0"/>
              <a:t> </a:t>
            </a:r>
            <a:r>
              <a:rPr spc="-2" dirty="0"/>
              <a:t>2-3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414385"/>
            <a:ext cx="3516047" cy="2354189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939"/>
              </a:spcBef>
            </a:pPr>
            <a:r>
              <a:rPr sz="700" spc="-2" dirty="0">
                <a:latin typeface="Courier New"/>
                <a:cs typeface="Courier New"/>
              </a:rPr>
              <a:t>&lt;script&gt;</a:t>
            </a:r>
            <a:endParaRPr sz="700">
              <a:latin typeface="Courier New"/>
              <a:cs typeface="Courier New"/>
            </a:endParaRPr>
          </a:p>
          <a:p>
            <a:pPr marL="339861">
              <a:spcBef>
                <a:spcPts val="222"/>
              </a:spcBef>
            </a:pPr>
            <a:r>
              <a:rPr sz="700" spc="-2" dirty="0">
                <a:latin typeface="Courier New"/>
                <a:cs typeface="Courier New"/>
              </a:rPr>
              <a:t>var options =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1197870" marR="1020140">
              <a:lnSpc>
                <a:spcPct val="101899"/>
              </a:lnSpc>
              <a:spcBef>
                <a:spcPts val="9"/>
              </a:spcBef>
            </a:pPr>
            <a:r>
              <a:rPr sz="700" spc="-2" dirty="0">
                <a:latin typeface="Courier New"/>
                <a:cs typeface="Courier New"/>
              </a:rPr>
              <a:t>enableHighAccuracy: true,  maximumAge: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50000,</a:t>
            </a:r>
            <a:endParaRPr sz="700">
              <a:latin typeface="Courier New"/>
              <a:cs typeface="Courier New"/>
            </a:endParaRPr>
          </a:p>
          <a:p>
            <a:pPr marR="412012" algn="ctr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timeout: 60000</a:t>
            </a:r>
            <a:endParaRPr sz="700">
              <a:latin typeface="Courier New"/>
              <a:cs typeface="Courier New"/>
            </a:endParaRPr>
          </a:p>
          <a:p>
            <a:pPr marL="1090062">
              <a:spcBef>
                <a:spcPts val="20"/>
              </a:spcBef>
            </a:pPr>
            <a:r>
              <a:rPr sz="700" dirty="0">
                <a:latin typeface="Courier New"/>
                <a:cs typeface="Courier New"/>
              </a:rPr>
              <a:t>};</a:t>
            </a:r>
            <a:endParaRPr sz="700">
              <a:latin typeface="Courier New"/>
              <a:cs typeface="Courier New"/>
            </a:endParaRPr>
          </a:p>
          <a:p>
            <a:pPr marL="33986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function getLocation()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446833">
              <a:spcBef>
                <a:spcPts val="18"/>
              </a:spcBef>
              <a:tabLst>
                <a:tab pos="2001558" algn="l"/>
              </a:tabLst>
            </a:pPr>
            <a:r>
              <a:rPr sz="700" dirty="0">
                <a:latin typeface="Courier New"/>
                <a:cs typeface="Courier New"/>
              </a:rPr>
              <a:t>if</a:t>
            </a:r>
            <a:r>
              <a:rPr sz="700" spc="18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(navigator.geolocation)	{</a:t>
            </a:r>
            <a:endParaRPr sz="700">
              <a:latin typeface="Courier New"/>
              <a:cs typeface="Courier New"/>
            </a:endParaRPr>
          </a:p>
          <a:p>
            <a:pPr marL="607850" marR="54601">
              <a:lnSpc>
                <a:spcPct val="101899"/>
              </a:lnSpc>
              <a:spcBef>
                <a:spcPts val="4"/>
              </a:spcBef>
            </a:pPr>
            <a:r>
              <a:rPr sz="700" spc="-2" dirty="0">
                <a:latin typeface="Courier New"/>
                <a:cs typeface="Courier New"/>
              </a:rPr>
              <a:t>navigator.geolocation.getCurrentPosition(showPosition,  errorHandler, options);</a:t>
            </a:r>
            <a:endParaRPr sz="700">
              <a:latin typeface="Courier New"/>
              <a:cs typeface="Courier New"/>
            </a:endParaRPr>
          </a:p>
          <a:p>
            <a:pPr marL="446833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>
              <a:latin typeface="Courier New"/>
              <a:cs typeface="Courier New"/>
            </a:endParaRPr>
          </a:p>
          <a:p>
            <a:pPr marL="446833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else{</a:t>
            </a:r>
            <a:endParaRPr sz="700">
              <a:latin typeface="Courier New"/>
              <a:cs typeface="Courier New"/>
            </a:endParaRPr>
          </a:p>
          <a:p>
            <a:pPr marL="554363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alert (“Geolocation is not supported in this</a:t>
            </a:r>
            <a:r>
              <a:rPr sz="700" spc="2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browser.”);</a:t>
            </a:r>
            <a:endParaRPr sz="700">
              <a:latin typeface="Courier New"/>
              <a:cs typeface="Courier New"/>
            </a:endParaRPr>
          </a:p>
          <a:p>
            <a:pPr marL="446833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>
              <a:latin typeface="Courier New"/>
              <a:cs typeface="Courier New"/>
            </a:endParaRPr>
          </a:p>
          <a:p>
            <a:pPr marL="125916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>
              <a:latin typeface="Courier New"/>
              <a:cs typeface="Courier New"/>
            </a:endParaRPr>
          </a:p>
          <a:p>
            <a:pPr marL="125916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. .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.</a:t>
            </a:r>
            <a:endParaRPr sz="700">
              <a:latin typeface="Courier New"/>
              <a:cs typeface="Courier New"/>
            </a:endParaRPr>
          </a:p>
          <a:p>
            <a:pPr marL="125916">
              <a:spcBef>
                <a:spcPts val="222"/>
              </a:spcBef>
            </a:pPr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-139440"/>
            <a:ext cx="2726085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Đối tượng </a:t>
            </a:r>
            <a:r>
              <a:rPr spc="-7" dirty="0"/>
              <a:t>PositionOptions</a:t>
            </a:r>
            <a:r>
              <a:rPr dirty="0"/>
              <a:t> </a:t>
            </a:r>
            <a:r>
              <a:rPr spc="-2" dirty="0"/>
              <a:t>3-3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416425"/>
            <a:ext cx="3513296" cy="1327437"/>
          </a:xfrm>
          <a:prstGeom prst="rect">
            <a:avLst/>
          </a:prstGeom>
        </p:spPr>
        <p:txBody>
          <a:bodyPr vert="horz" wrap="square" lIns="0" tIns="16157" rIns="0" bIns="0" rtlCol="0">
            <a:spAutoFit/>
          </a:bodyPr>
          <a:lstStyle/>
          <a:p>
            <a:pPr marL="125916" marR="125080" indent="-120344">
              <a:lnSpc>
                <a:spcPts val="921"/>
              </a:lnSpc>
              <a:spcBef>
                <a:spcPts val="12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-11" dirty="0">
                <a:latin typeface="Calibri"/>
                <a:cs typeface="Calibri"/>
              </a:rPr>
              <a:t>Trong </a:t>
            </a:r>
            <a:r>
              <a:rPr spc="2" dirty="0">
                <a:latin typeface="Calibri"/>
                <a:cs typeface="Calibri"/>
              </a:rPr>
              <a:t>đoạn mã </a:t>
            </a:r>
            <a:r>
              <a:rPr dirty="0">
                <a:latin typeface="Calibri"/>
                <a:cs typeface="Calibri"/>
              </a:rPr>
              <a:t>trên,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đối tượng </a:t>
            </a:r>
            <a:r>
              <a:rPr spc="-2" dirty="0">
                <a:latin typeface="Calibri"/>
                <a:cs typeface="Calibri"/>
              </a:rPr>
              <a:t>tên </a:t>
            </a:r>
            <a:r>
              <a:rPr dirty="0">
                <a:latin typeface="Calibri"/>
                <a:cs typeface="Calibri"/>
              </a:rPr>
              <a:t>là options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thiết lập với các</a:t>
            </a:r>
            <a:r>
              <a:rPr spc="-61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thuộc  </a:t>
            </a:r>
            <a:r>
              <a:rPr dirty="0">
                <a:latin typeface="Calibri"/>
                <a:cs typeface="Calibri"/>
              </a:rPr>
              <a:t>tính.</a:t>
            </a:r>
            <a:endParaRPr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AC1317"/>
              </a:buClr>
              <a:buFont typeface="Wingdings"/>
              <a:buChar char=""/>
            </a:pPr>
            <a:endParaRPr>
              <a:latin typeface="Times New Roman"/>
              <a:cs typeface="Times New Roman"/>
            </a:endParaRPr>
          </a:p>
          <a:p>
            <a:pPr marL="125916" marR="2229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Thuộc tính, maximumAge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các </a:t>
            </a:r>
            <a:r>
              <a:rPr spc="2" dirty="0">
                <a:latin typeface="Calibri"/>
                <a:cs typeface="Calibri"/>
              </a:rPr>
              <a:t>ứng </a:t>
            </a:r>
            <a:r>
              <a:rPr dirty="0">
                <a:latin typeface="Calibri"/>
                <a:cs typeface="Calibri"/>
              </a:rPr>
              <a:t>dụng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sử dụng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đối tượng vị</a:t>
            </a:r>
            <a:r>
              <a:rPr spc="-11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trí  lưu trữ </a:t>
            </a:r>
            <a:r>
              <a:rPr spc="2" dirty="0">
                <a:latin typeface="Calibri"/>
                <a:cs typeface="Calibri"/>
              </a:rPr>
              <a:t>mà không </a:t>
            </a:r>
            <a:r>
              <a:rPr dirty="0">
                <a:latin typeface="Calibri"/>
                <a:cs typeface="Calibri"/>
              </a:rPr>
              <a:t>phải là lớn hơn </a:t>
            </a:r>
            <a:r>
              <a:rPr spc="2" dirty="0">
                <a:latin typeface="Calibri"/>
                <a:cs typeface="Calibri"/>
              </a:rPr>
              <a:t>50</a:t>
            </a:r>
            <a:r>
              <a:rPr spc="-48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giây.</a:t>
            </a:r>
            <a:endParaRPr>
              <a:latin typeface="Calibri"/>
              <a:cs typeface="Calibri"/>
            </a:endParaRPr>
          </a:p>
          <a:p>
            <a:pPr>
              <a:spcBef>
                <a:spcPts val="13"/>
              </a:spcBef>
              <a:buClr>
                <a:srgbClr val="AC1317"/>
              </a:buClr>
              <a:buFont typeface="Wingdings"/>
              <a:buChar char=""/>
            </a:pPr>
            <a:endParaRPr sz="700">
              <a:latin typeface="Times New Roman"/>
              <a:cs typeface="Times New Roman"/>
            </a:endParaRPr>
          </a:p>
          <a:p>
            <a:pPr marL="125916" indent="-120344">
              <a:lnSpc>
                <a:spcPts val="9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Ngoài </a:t>
            </a:r>
            <a:r>
              <a:rPr spc="-4" dirty="0">
                <a:latin typeface="Calibri"/>
                <a:cs typeface="Calibri"/>
              </a:rPr>
              <a:t>ra, </a:t>
            </a:r>
            <a:r>
              <a:rPr dirty="0">
                <a:latin typeface="Calibri"/>
                <a:cs typeface="Calibri"/>
              </a:rPr>
              <a:t>giới hạn thời gian </a:t>
            </a:r>
            <a:r>
              <a:rPr spc="2" dirty="0">
                <a:latin typeface="Calibri"/>
                <a:cs typeface="Calibri"/>
              </a:rPr>
              <a:t>chờ được </a:t>
            </a:r>
            <a:r>
              <a:rPr dirty="0">
                <a:latin typeface="Calibri"/>
                <a:cs typeface="Calibri"/>
              </a:rPr>
              <a:t>thiết </a:t>
            </a:r>
            <a:r>
              <a:rPr spc="2" dirty="0">
                <a:latin typeface="Calibri"/>
                <a:cs typeface="Calibri"/>
              </a:rPr>
              <a:t>lập đến 60 </a:t>
            </a:r>
            <a:r>
              <a:rPr spc="-2" dirty="0">
                <a:latin typeface="Calibri"/>
                <a:cs typeface="Calibri"/>
              </a:rPr>
              <a:t>giây </a:t>
            </a:r>
            <a:r>
              <a:rPr spc="2" dirty="0">
                <a:latin typeface="Calibri"/>
                <a:cs typeface="Calibri"/>
              </a:rPr>
              <a:t>cho một ứng</a:t>
            </a:r>
            <a:r>
              <a:rPr spc="-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dụng,</a:t>
            </a:r>
            <a:endParaRPr>
              <a:latin typeface="Calibri"/>
              <a:cs typeface="Calibri"/>
            </a:endParaRPr>
          </a:p>
          <a:p>
            <a:pPr marL="125916">
              <a:lnSpc>
                <a:spcPts val="948"/>
              </a:lnSpc>
            </a:pPr>
            <a:r>
              <a:rPr dirty="0">
                <a:latin typeface="Calibri"/>
                <a:cs typeface="Calibri"/>
              </a:rPr>
              <a:t>trước khi </a:t>
            </a:r>
            <a:r>
              <a:rPr spc="2" dirty="0">
                <a:latin typeface="Calibri"/>
                <a:cs typeface="Calibri"/>
              </a:rPr>
              <a:t>thông </a:t>
            </a:r>
            <a:r>
              <a:rPr dirty="0">
                <a:latin typeface="Calibri"/>
                <a:cs typeface="Calibri"/>
              </a:rPr>
              <a:t>báo</a:t>
            </a:r>
            <a:r>
              <a:rPr spc="-2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lỗi.</a:t>
            </a:r>
            <a:endParaRPr>
              <a:latin typeface="Calibri"/>
              <a:cs typeface="Calibri"/>
            </a:endParaRPr>
          </a:p>
          <a:p>
            <a:pPr>
              <a:spcBef>
                <a:spcPts val="20"/>
              </a:spcBef>
            </a:pPr>
            <a:endParaRPr>
              <a:latin typeface="Times New Roman"/>
              <a:cs typeface="Times New Roman"/>
            </a:endParaRPr>
          </a:p>
          <a:p>
            <a:pPr marL="125916" marR="637100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Các tùy </a:t>
            </a:r>
            <a:r>
              <a:rPr spc="2" dirty="0">
                <a:latin typeface="Calibri"/>
                <a:cs typeface="Calibri"/>
              </a:rPr>
              <a:t>chọn được </a:t>
            </a:r>
            <a:r>
              <a:rPr dirty="0">
                <a:latin typeface="Calibri"/>
                <a:cs typeface="Calibri"/>
              </a:rPr>
              <a:t>truyền vào là </a:t>
            </a:r>
            <a:r>
              <a:rPr spc="2" dirty="0">
                <a:latin typeface="Calibri"/>
                <a:cs typeface="Calibri"/>
              </a:rPr>
              <a:t>tham </a:t>
            </a:r>
            <a:r>
              <a:rPr dirty="0">
                <a:latin typeface="Calibri"/>
                <a:cs typeface="Calibri"/>
              </a:rPr>
              <a:t>số thứ ba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phương </a:t>
            </a:r>
            <a:r>
              <a:rPr spc="2" dirty="0">
                <a:latin typeface="Calibri"/>
                <a:cs typeface="Calibri"/>
              </a:rPr>
              <a:t>thức  </a:t>
            </a:r>
            <a:r>
              <a:rPr spc="-2" dirty="0">
                <a:latin typeface="Calibri"/>
                <a:cs typeface="Calibri"/>
              </a:rPr>
              <a:t>getCurrentPosition</a:t>
            </a:r>
            <a:r>
              <a:rPr spc="-1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().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-139440"/>
            <a:ext cx="1875610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Google </a:t>
            </a:r>
            <a:r>
              <a:rPr spc="-4" dirty="0"/>
              <a:t>Maps </a:t>
            </a:r>
            <a:r>
              <a:rPr spc="-2" dirty="0"/>
              <a:t>API</a:t>
            </a:r>
            <a:r>
              <a:rPr spc="-9" dirty="0"/>
              <a:t> </a:t>
            </a:r>
            <a:r>
              <a:rPr spc="-4" dirty="0"/>
              <a:t>1-5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32357" y="408433"/>
            <a:ext cx="3663752" cy="307487"/>
          </a:xfrm>
          <a:custGeom>
            <a:avLst/>
            <a:gdLst/>
            <a:ahLst/>
            <a:cxnLst/>
            <a:rect l="l" t="t" r="r" b="b"/>
            <a:pathLst>
              <a:path w="8458200" h="688975">
                <a:moveTo>
                  <a:pt x="8343392" y="0"/>
                </a:moveTo>
                <a:lnTo>
                  <a:pt x="114808" y="0"/>
                </a:lnTo>
                <a:lnTo>
                  <a:pt x="70117" y="9026"/>
                </a:lnTo>
                <a:lnTo>
                  <a:pt x="33624" y="33639"/>
                </a:lnTo>
                <a:lnTo>
                  <a:pt x="9021" y="70133"/>
                </a:lnTo>
                <a:lnTo>
                  <a:pt x="0" y="114808"/>
                </a:lnTo>
                <a:lnTo>
                  <a:pt x="0" y="574039"/>
                </a:lnTo>
                <a:lnTo>
                  <a:pt x="9021" y="618714"/>
                </a:lnTo>
                <a:lnTo>
                  <a:pt x="33624" y="655208"/>
                </a:lnTo>
                <a:lnTo>
                  <a:pt x="70117" y="679821"/>
                </a:lnTo>
                <a:lnTo>
                  <a:pt x="114808" y="688848"/>
                </a:lnTo>
                <a:lnTo>
                  <a:pt x="8343392" y="688848"/>
                </a:lnTo>
                <a:lnTo>
                  <a:pt x="8388066" y="679821"/>
                </a:lnTo>
                <a:lnTo>
                  <a:pt x="8424560" y="655208"/>
                </a:lnTo>
                <a:lnTo>
                  <a:pt x="8449173" y="618714"/>
                </a:lnTo>
                <a:lnTo>
                  <a:pt x="8458200" y="574039"/>
                </a:lnTo>
                <a:lnTo>
                  <a:pt x="8458200" y="114808"/>
                </a:lnTo>
                <a:lnTo>
                  <a:pt x="8449173" y="70133"/>
                </a:lnTo>
                <a:lnTo>
                  <a:pt x="8424560" y="33639"/>
                </a:lnTo>
                <a:lnTo>
                  <a:pt x="8388066" y="9026"/>
                </a:lnTo>
                <a:lnTo>
                  <a:pt x="8343392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357" y="408433"/>
            <a:ext cx="3663752" cy="307487"/>
          </a:xfrm>
          <a:custGeom>
            <a:avLst/>
            <a:gdLst/>
            <a:ahLst/>
            <a:cxnLst/>
            <a:rect l="l" t="t" r="r" b="b"/>
            <a:pathLst>
              <a:path w="8458200" h="688975">
                <a:moveTo>
                  <a:pt x="0" y="114808"/>
                </a:moveTo>
                <a:lnTo>
                  <a:pt x="9021" y="70133"/>
                </a:lnTo>
                <a:lnTo>
                  <a:pt x="33624" y="33639"/>
                </a:lnTo>
                <a:lnTo>
                  <a:pt x="70117" y="9026"/>
                </a:lnTo>
                <a:lnTo>
                  <a:pt x="114808" y="0"/>
                </a:lnTo>
                <a:lnTo>
                  <a:pt x="8343392" y="0"/>
                </a:lnTo>
                <a:lnTo>
                  <a:pt x="8388066" y="9026"/>
                </a:lnTo>
                <a:lnTo>
                  <a:pt x="8424560" y="33639"/>
                </a:lnTo>
                <a:lnTo>
                  <a:pt x="8449173" y="70133"/>
                </a:lnTo>
                <a:lnTo>
                  <a:pt x="8458200" y="114808"/>
                </a:lnTo>
                <a:lnTo>
                  <a:pt x="8458200" y="574039"/>
                </a:lnTo>
                <a:lnTo>
                  <a:pt x="8449173" y="618714"/>
                </a:lnTo>
                <a:lnTo>
                  <a:pt x="8424560" y="655208"/>
                </a:lnTo>
                <a:lnTo>
                  <a:pt x="8388066" y="679821"/>
                </a:lnTo>
                <a:lnTo>
                  <a:pt x="8343392" y="688848"/>
                </a:lnTo>
                <a:lnTo>
                  <a:pt x="114808" y="688848"/>
                </a:lnTo>
                <a:lnTo>
                  <a:pt x="70117" y="679821"/>
                </a:lnTo>
                <a:lnTo>
                  <a:pt x="33624" y="655208"/>
                </a:lnTo>
                <a:lnTo>
                  <a:pt x="9021" y="618714"/>
                </a:lnTo>
                <a:lnTo>
                  <a:pt x="0" y="574039"/>
                </a:lnTo>
                <a:lnTo>
                  <a:pt x="0" y="11480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782518"/>
            <a:ext cx="3663752" cy="332143"/>
          </a:xfrm>
          <a:custGeom>
            <a:avLst/>
            <a:gdLst/>
            <a:ahLst/>
            <a:cxnLst/>
            <a:rect l="l" t="t" r="r" b="b"/>
            <a:pathLst>
              <a:path w="8458200" h="744219">
                <a:moveTo>
                  <a:pt x="8334248" y="0"/>
                </a:moveTo>
                <a:lnTo>
                  <a:pt x="123952" y="0"/>
                </a:lnTo>
                <a:lnTo>
                  <a:pt x="75705" y="9741"/>
                </a:lnTo>
                <a:lnTo>
                  <a:pt x="36306" y="36306"/>
                </a:lnTo>
                <a:lnTo>
                  <a:pt x="9741" y="75705"/>
                </a:lnTo>
                <a:lnTo>
                  <a:pt x="0" y="123951"/>
                </a:lnTo>
                <a:lnTo>
                  <a:pt x="0" y="619760"/>
                </a:lnTo>
                <a:lnTo>
                  <a:pt x="9741" y="668006"/>
                </a:lnTo>
                <a:lnTo>
                  <a:pt x="36306" y="707405"/>
                </a:lnTo>
                <a:lnTo>
                  <a:pt x="75705" y="733970"/>
                </a:lnTo>
                <a:lnTo>
                  <a:pt x="123952" y="743712"/>
                </a:lnTo>
                <a:lnTo>
                  <a:pt x="8334248" y="743712"/>
                </a:lnTo>
                <a:lnTo>
                  <a:pt x="8382494" y="733970"/>
                </a:lnTo>
                <a:lnTo>
                  <a:pt x="8421893" y="707405"/>
                </a:lnTo>
                <a:lnTo>
                  <a:pt x="8448458" y="668006"/>
                </a:lnTo>
                <a:lnTo>
                  <a:pt x="8458200" y="619760"/>
                </a:lnTo>
                <a:lnTo>
                  <a:pt x="8458200" y="123951"/>
                </a:lnTo>
                <a:lnTo>
                  <a:pt x="8448458" y="75705"/>
                </a:lnTo>
                <a:lnTo>
                  <a:pt x="8421893" y="36306"/>
                </a:lnTo>
                <a:lnTo>
                  <a:pt x="8382494" y="9741"/>
                </a:lnTo>
                <a:lnTo>
                  <a:pt x="8334248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782518"/>
            <a:ext cx="3663752" cy="332143"/>
          </a:xfrm>
          <a:custGeom>
            <a:avLst/>
            <a:gdLst/>
            <a:ahLst/>
            <a:cxnLst/>
            <a:rect l="l" t="t" r="r" b="b"/>
            <a:pathLst>
              <a:path w="8458200" h="744219">
                <a:moveTo>
                  <a:pt x="0" y="123951"/>
                </a:moveTo>
                <a:lnTo>
                  <a:pt x="9741" y="75705"/>
                </a:lnTo>
                <a:lnTo>
                  <a:pt x="36306" y="36306"/>
                </a:lnTo>
                <a:lnTo>
                  <a:pt x="75705" y="9741"/>
                </a:lnTo>
                <a:lnTo>
                  <a:pt x="123952" y="0"/>
                </a:lnTo>
                <a:lnTo>
                  <a:pt x="8334248" y="0"/>
                </a:lnTo>
                <a:lnTo>
                  <a:pt x="8382494" y="9741"/>
                </a:lnTo>
                <a:lnTo>
                  <a:pt x="8421893" y="36306"/>
                </a:lnTo>
                <a:lnTo>
                  <a:pt x="8448458" y="75705"/>
                </a:lnTo>
                <a:lnTo>
                  <a:pt x="8458200" y="123951"/>
                </a:lnTo>
                <a:lnTo>
                  <a:pt x="8458200" y="619760"/>
                </a:lnTo>
                <a:lnTo>
                  <a:pt x="8448458" y="668006"/>
                </a:lnTo>
                <a:lnTo>
                  <a:pt x="8421893" y="707405"/>
                </a:lnTo>
                <a:lnTo>
                  <a:pt x="8382494" y="733970"/>
                </a:lnTo>
                <a:lnTo>
                  <a:pt x="8334248" y="743712"/>
                </a:lnTo>
                <a:lnTo>
                  <a:pt x="123952" y="743712"/>
                </a:lnTo>
                <a:lnTo>
                  <a:pt x="75705" y="733970"/>
                </a:lnTo>
                <a:lnTo>
                  <a:pt x="36306" y="707405"/>
                </a:lnTo>
                <a:lnTo>
                  <a:pt x="9741" y="668006"/>
                </a:lnTo>
                <a:lnTo>
                  <a:pt x="0" y="619760"/>
                </a:lnTo>
                <a:lnTo>
                  <a:pt x="0" y="123951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1189932"/>
            <a:ext cx="3663752" cy="306920"/>
          </a:xfrm>
          <a:custGeom>
            <a:avLst/>
            <a:gdLst/>
            <a:ahLst/>
            <a:cxnLst/>
            <a:rect l="l" t="t" r="r" b="b"/>
            <a:pathLst>
              <a:path w="8458200" h="687704">
                <a:moveTo>
                  <a:pt x="8343646" y="0"/>
                </a:moveTo>
                <a:lnTo>
                  <a:pt x="114554" y="0"/>
                </a:lnTo>
                <a:lnTo>
                  <a:pt x="69962" y="9005"/>
                </a:lnTo>
                <a:lnTo>
                  <a:pt x="33550" y="33559"/>
                </a:lnTo>
                <a:lnTo>
                  <a:pt x="9001" y="69973"/>
                </a:lnTo>
                <a:lnTo>
                  <a:pt x="0" y="114553"/>
                </a:lnTo>
                <a:lnTo>
                  <a:pt x="0" y="572770"/>
                </a:lnTo>
                <a:lnTo>
                  <a:pt x="9001" y="617350"/>
                </a:lnTo>
                <a:lnTo>
                  <a:pt x="33550" y="653764"/>
                </a:lnTo>
                <a:lnTo>
                  <a:pt x="69962" y="678318"/>
                </a:lnTo>
                <a:lnTo>
                  <a:pt x="114554" y="687324"/>
                </a:lnTo>
                <a:lnTo>
                  <a:pt x="8343646" y="687324"/>
                </a:lnTo>
                <a:lnTo>
                  <a:pt x="8388226" y="678318"/>
                </a:lnTo>
                <a:lnTo>
                  <a:pt x="8424640" y="653764"/>
                </a:lnTo>
                <a:lnTo>
                  <a:pt x="8449194" y="617350"/>
                </a:lnTo>
                <a:lnTo>
                  <a:pt x="8458200" y="572770"/>
                </a:lnTo>
                <a:lnTo>
                  <a:pt x="8458200" y="114553"/>
                </a:lnTo>
                <a:lnTo>
                  <a:pt x="8449194" y="69973"/>
                </a:lnTo>
                <a:lnTo>
                  <a:pt x="8424640" y="33559"/>
                </a:lnTo>
                <a:lnTo>
                  <a:pt x="8388226" y="9005"/>
                </a:lnTo>
                <a:lnTo>
                  <a:pt x="8343646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189932"/>
            <a:ext cx="3663752" cy="306920"/>
          </a:xfrm>
          <a:custGeom>
            <a:avLst/>
            <a:gdLst/>
            <a:ahLst/>
            <a:cxnLst/>
            <a:rect l="l" t="t" r="r" b="b"/>
            <a:pathLst>
              <a:path w="8458200" h="687704">
                <a:moveTo>
                  <a:pt x="0" y="114553"/>
                </a:moveTo>
                <a:lnTo>
                  <a:pt x="9001" y="69973"/>
                </a:lnTo>
                <a:lnTo>
                  <a:pt x="33550" y="33559"/>
                </a:lnTo>
                <a:lnTo>
                  <a:pt x="69962" y="9005"/>
                </a:lnTo>
                <a:lnTo>
                  <a:pt x="114554" y="0"/>
                </a:lnTo>
                <a:lnTo>
                  <a:pt x="8343646" y="0"/>
                </a:lnTo>
                <a:lnTo>
                  <a:pt x="8388226" y="9005"/>
                </a:lnTo>
                <a:lnTo>
                  <a:pt x="8424640" y="33559"/>
                </a:lnTo>
                <a:lnTo>
                  <a:pt x="8449194" y="69973"/>
                </a:lnTo>
                <a:lnTo>
                  <a:pt x="8458200" y="114553"/>
                </a:lnTo>
                <a:lnTo>
                  <a:pt x="8458200" y="572770"/>
                </a:lnTo>
                <a:lnTo>
                  <a:pt x="8449194" y="617350"/>
                </a:lnTo>
                <a:lnTo>
                  <a:pt x="8424640" y="653764"/>
                </a:lnTo>
                <a:lnTo>
                  <a:pt x="8388226" y="678318"/>
                </a:lnTo>
                <a:lnTo>
                  <a:pt x="8343646" y="687324"/>
                </a:lnTo>
                <a:lnTo>
                  <a:pt x="114554" y="687324"/>
                </a:lnTo>
                <a:lnTo>
                  <a:pt x="69962" y="678318"/>
                </a:lnTo>
                <a:lnTo>
                  <a:pt x="33550" y="653764"/>
                </a:lnTo>
                <a:lnTo>
                  <a:pt x="9001" y="617350"/>
                </a:lnTo>
                <a:lnTo>
                  <a:pt x="0" y="572770"/>
                </a:lnTo>
                <a:lnTo>
                  <a:pt x="0" y="114553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0755" y="432352"/>
            <a:ext cx="3558956" cy="1798445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128701">
              <a:lnSpc>
                <a:spcPts val="820"/>
              </a:lnSpc>
              <a:spcBef>
                <a:spcPts val="178"/>
              </a:spcBef>
            </a:pPr>
            <a:r>
              <a:rPr spc="-2" dirty="0">
                <a:latin typeface="Arial"/>
                <a:cs typeface="Arial"/>
              </a:rPr>
              <a:t>Google Maps </a:t>
            </a:r>
            <a:r>
              <a:rPr dirty="0">
                <a:latin typeface="Arial"/>
                <a:cs typeface="Arial"/>
              </a:rPr>
              <a:t>API </a:t>
            </a:r>
            <a:r>
              <a:rPr spc="-2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spc="-2" dirty="0">
                <a:latin typeface="Arial"/>
                <a:cs typeface="Arial"/>
              </a:rPr>
              <a:t>để hiển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2" dirty="0">
                <a:latin typeface="Arial"/>
                <a:cs typeface="Arial"/>
              </a:rPr>
              <a:t>các địa điểm </a:t>
            </a:r>
            <a:r>
              <a:rPr dirty="0">
                <a:latin typeface="Arial"/>
                <a:cs typeface="Arial"/>
              </a:rPr>
              <a:t>trên </a:t>
            </a:r>
            <a:r>
              <a:rPr spc="-2" dirty="0">
                <a:latin typeface="Arial"/>
                <a:cs typeface="Arial"/>
              </a:rPr>
              <a:t>bản đồ dựa </a:t>
            </a:r>
            <a:r>
              <a:rPr dirty="0">
                <a:latin typeface="Arial"/>
                <a:cs typeface="Arial"/>
              </a:rPr>
              <a:t>trên  các </a:t>
            </a:r>
            <a:r>
              <a:rPr spc="-2" dirty="0">
                <a:latin typeface="Arial"/>
                <a:cs typeface="Arial"/>
              </a:rPr>
              <a:t>giá </a:t>
            </a:r>
            <a:r>
              <a:rPr dirty="0">
                <a:latin typeface="Arial"/>
                <a:cs typeface="Arial"/>
              </a:rPr>
              <a:t>trị của </a:t>
            </a:r>
            <a:r>
              <a:rPr spc="-2" dirty="0">
                <a:latin typeface="Arial"/>
                <a:cs typeface="Arial"/>
              </a:rPr>
              <a:t>tọa độ, </a:t>
            </a:r>
            <a:r>
              <a:rPr dirty="0">
                <a:latin typeface="Arial"/>
                <a:cs typeface="Arial"/>
              </a:rPr>
              <a:t>vĩ </a:t>
            </a:r>
            <a:r>
              <a:rPr spc="-2" dirty="0">
                <a:latin typeface="Arial"/>
                <a:cs typeface="Arial"/>
              </a:rPr>
              <a:t>độ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kinh độ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2" dirty="0">
                <a:latin typeface="Arial"/>
                <a:cs typeface="Arial"/>
              </a:rPr>
              <a:t>họ.</a:t>
            </a:r>
            <a:endParaRPr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1200">
              <a:latin typeface="Times New Roman"/>
              <a:cs typeface="Times New Roman"/>
            </a:endParaRPr>
          </a:p>
          <a:p>
            <a:pPr marL="6686" marR="2229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Google Maps </a:t>
            </a:r>
            <a:r>
              <a:rPr dirty="0">
                <a:latin typeface="Arial"/>
                <a:cs typeface="Arial"/>
              </a:rPr>
              <a:t>API </a:t>
            </a:r>
            <a:r>
              <a:rPr spc="-2" dirty="0">
                <a:latin typeface="Arial"/>
                <a:cs typeface="Arial"/>
              </a:rPr>
              <a:t>phải được </a:t>
            </a:r>
            <a:r>
              <a:rPr dirty="0">
                <a:latin typeface="Arial"/>
                <a:cs typeface="Arial"/>
              </a:rPr>
              <a:t>cấu </a:t>
            </a:r>
            <a:r>
              <a:rPr spc="-2" dirty="0">
                <a:latin typeface="Arial"/>
                <a:cs typeface="Arial"/>
              </a:rPr>
              <a:t>hình trong JavaScript, trước </a:t>
            </a:r>
            <a:r>
              <a:rPr dirty="0">
                <a:latin typeface="Arial"/>
                <a:cs typeface="Arial"/>
              </a:rPr>
              <a:t>khi </a:t>
            </a:r>
            <a:r>
              <a:rPr spc="-2" dirty="0">
                <a:latin typeface="Arial"/>
                <a:cs typeface="Arial"/>
              </a:rPr>
              <a:t>nó </a:t>
            </a:r>
            <a:r>
              <a:rPr dirty="0">
                <a:latin typeface="Arial"/>
                <a:cs typeface="Arial"/>
              </a:rPr>
              <a:t>có </a:t>
            </a:r>
            <a:r>
              <a:rPr spc="-2" dirty="0">
                <a:latin typeface="Arial"/>
                <a:cs typeface="Arial"/>
              </a:rPr>
              <a:t>thể được  tham chiếu thêm </a:t>
            </a:r>
            <a:r>
              <a:rPr dirty="0">
                <a:latin typeface="Arial"/>
                <a:cs typeface="Arial"/>
              </a:rPr>
              <a:t>trên</a:t>
            </a:r>
            <a:r>
              <a:rPr spc="7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trang.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5571">
              <a:spcBef>
                <a:spcPts val="684"/>
              </a:spcBef>
            </a:pPr>
            <a:r>
              <a:rPr spc="-2" dirty="0">
                <a:latin typeface="Arial"/>
                <a:cs typeface="Arial"/>
              </a:rPr>
              <a:t>Nó chứa một </a:t>
            </a:r>
            <a:r>
              <a:rPr spc="-4" dirty="0">
                <a:latin typeface="Arial"/>
                <a:cs typeface="Arial"/>
              </a:rPr>
              <a:t>đối </a:t>
            </a:r>
            <a:r>
              <a:rPr spc="-2" dirty="0">
                <a:latin typeface="Arial"/>
                <a:cs typeface="Arial"/>
              </a:rPr>
              <a:t>tượng </a:t>
            </a:r>
            <a:r>
              <a:rPr spc="-4" dirty="0">
                <a:latin typeface="Arial"/>
                <a:cs typeface="Arial"/>
              </a:rPr>
              <a:t>bản </a:t>
            </a:r>
            <a:r>
              <a:rPr spc="-2" dirty="0">
                <a:latin typeface="Arial"/>
                <a:cs typeface="Arial"/>
              </a:rPr>
              <a:t>đồ được </a:t>
            </a:r>
            <a:r>
              <a:rPr dirty="0">
                <a:latin typeface="Arial"/>
                <a:cs typeface="Arial"/>
              </a:rPr>
              <a:t>thể </a:t>
            </a:r>
            <a:r>
              <a:rPr spc="-4" dirty="0">
                <a:latin typeface="Arial"/>
                <a:cs typeface="Arial"/>
              </a:rPr>
              <a:t>hiện </a:t>
            </a:r>
            <a:r>
              <a:rPr dirty="0">
                <a:latin typeface="Arial"/>
                <a:cs typeface="Arial"/>
              </a:rPr>
              <a:t>và </a:t>
            </a:r>
            <a:r>
              <a:rPr spc="-4" dirty="0">
                <a:latin typeface="Arial"/>
                <a:cs typeface="Arial"/>
              </a:rPr>
              <a:t>hiển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2" dirty="0">
                <a:latin typeface="Arial"/>
                <a:cs typeface="Arial"/>
              </a:rPr>
              <a:t>trên một trang</a:t>
            </a:r>
            <a:r>
              <a:rPr spc="48" dirty="0">
                <a:latin typeface="Arial"/>
                <a:cs typeface="Arial"/>
              </a:rPr>
              <a:t> </a:t>
            </a:r>
            <a:r>
              <a:rPr spc="-7" dirty="0">
                <a:latin typeface="Arial"/>
                <a:cs typeface="Arial"/>
              </a:rPr>
              <a:t>web.</a:t>
            </a:r>
            <a:endParaRPr>
              <a:latin typeface="Arial"/>
              <a:cs typeface="Arial"/>
            </a:endParaRPr>
          </a:p>
          <a:p>
            <a:pPr>
              <a:spcBef>
                <a:spcPts val="4"/>
              </a:spcBef>
            </a:pPr>
            <a:endParaRPr sz="1200">
              <a:latin typeface="Times New Roman"/>
              <a:cs typeface="Times New Roman"/>
            </a:endParaRPr>
          </a:p>
          <a:p>
            <a:pPr marL="167980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68259" algn="l"/>
              </a:tabLst>
            </a:pPr>
            <a:r>
              <a:rPr spc="2" dirty="0">
                <a:latin typeface="Calibri"/>
                <a:cs typeface="Calibri"/>
              </a:rPr>
              <a:t>Sau cú pháp cho </a:t>
            </a:r>
            <a:r>
              <a:rPr dirty="0">
                <a:latin typeface="Calibri"/>
                <a:cs typeface="Calibri"/>
              </a:rPr>
              <a:t>thấy cấu hình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Google Maps API trong</a:t>
            </a:r>
            <a:r>
              <a:rPr spc="-6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JavaScript.</a:t>
            </a:r>
            <a:endParaRPr>
              <a:latin typeface="Calibri"/>
              <a:cs typeface="Calibri"/>
            </a:endParaRPr>
          </a:p>
          <a:p>
            <a:pPr marL="34265">
              <a:spcBef>
                <a:spcPts val="794"/>
              </a:spcBef>
            </a:pPr>
            <a:r>
              <a:rPr b="1" spc="2" dirty="0">
                <a:latin typeface="Calibri"/>
                <a:cs typeface="Calibri"/>
              </a:rPr>
              <a:t>Cú</a:t>
            </a:r>
            <a:r>
              <a:rPr b="1" spc="-7" dirty="0">
                <a:latin typeface="Calibri"/>
                <a:cs typeface="Calibri"/>
              </a:rPr>
              <a:t> </a:t>
            </a:r>
            <a:r>
              <a:rPr b="1" spc="2" dirty="0">
                <a:latin typeface="Calibri"/>
                <a:cs typeface="Calibri"/>
              </a:rPr>
              <a:t>pháp:</a:t>
            </a:r>
            <a:endParaRPr>
              <a:latin typeface="Calibri"/>
              <a:cs typeface="Calibri"/>
            </a:endParaRPr>
          </a:p>
          <a:p>
            <a:pPr marL="67694">
              <a:spcBef>
                <a:spcPts val="414"/>
              </a:spcBef>
            </a:pPr>
            <a:r>
              <a:rPr sz="700" spc="-2" dirty="0">
                <a:latin typeface="Courier New"/>
                <a:cs typeface="Courier New"/>
              </a:rPr>
              <a:t>&lt;script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src=</a:t>
            </a:r>
            <a:r>
              <a:rPr sz="700" spc="-2" dirty="0">
                <a:latin typeface="Courier New"/>
                <a:cs typeface="Courier New"/>
                <a:hlinkClick r:id="rId2"/>
              </a:rPr>
              <a:t>”http:</a:t>
            </a:r>
            <a:r>
              <a:rPr sz="700" spc="-2" dirty="0">
                <a:latin typeface="Courier New"/>
                <a:cs typeface="Courier New"/>
              </a:rPr>
              <a:t>/</a:t>
            </a:r>
            <a:r>
              <a:rPr sz="700" spc="-2" dirty="0">
                <a:latin typeface="Courier New"/>
                <a:cs typeface="Courier New"/>
                <a:hlinkClick r:id="rId2"/>
              </a:rPr>
              <a:t>/maps.google.com/maps/api/js?sensor=false</a:t>
            </a:r>
            <a:r>
              <a:rPr sz="700" spc="-2" dirty="0">
                <a:latin typeface="Courier New"/>
                <a:cs typeface="Courier New"/>
              </a:rPr>
              <a:t>”&gt;</a:t>
            </a:r>
            <a:endParaRPr sz="700">
              <a:latin typeface="Courier New"/>
              <a:cs typeface="Courier New"/>
            </a:endParaRPr>
          </a:p>
          <a:p>
            <a:pPr marL="67694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-139440"/>
            <a:ext cx="1875610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Google </a:t>
            </a:r>
            <a:r>
              <a:rPr spc="-4" dirty="0"/>
              <a:t>Maps </a:t>
            </a:r>
            <a:r>
              <a:rPr spc="-2" dirty="0"/>
              <a:t>API</a:t>
            </a:r>
            <a:r>
              <a:rPr spc="-9" dirty="0"/>
              <a:t> </a:t>
            </a:r>
            <a:r>
              <a:rPr spc="-4" dirty="0"/>
              <a:t>2-5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97381"/>
            <a:ext cx="3123816" cy="1677850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159345">
              <a:spcBef>
                <a:spcPts val="1145"/>
              </a:spcBef>
            </a:pPr>
            <a:r>
              <a:rPr sz="700" spc="-2" dirty="0">
                <a:latin typeface="Courier New"/>
                <a:cs typeface="Courier New"/>
              </a:rPr>
              <a:t>&lt;!DOCTYPE html&gt;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>
              <a:latin typeface="Courier New"/>
              <a:cs typeface="Courier New"/>
            </a:endParaRPr>
          </a:p>
          <a:p>
            <a:pPr marL="266317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>
              <a:latin typeface="Courier New"/>
              <a:cs typeface="Courier New"/>
            </a:endParaRPr>
          </a:p>
          <a:p>
            <a:pPr marL="266317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&lt;title&gt; Load and Initialize Google Maps</a:t>
            </a:r>
            <a:r>
              <a:rPr sz="700" spc="13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&lt;/title&gt;</a:t>
            </a:r>
            <a:endParaRPr sz="700">
              <a:latin typeface="Courier New"/>
              <a:cs typeface="Courier New"/>
            </a:endParaRPr>
          </a:p>
          <a:p>
            <a:pPr marR="2038887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&lt;style&gt;</a:t>
            </a:r>
            <a:endParaRPr sz="700">
              <a:latin typeface="Courier New"/>
              <a:cs typeface="Courier New"/>
            </a:endParaRPr>
          </a:p>
          <a:p>
            <a:pPr marL="667465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html { height: 100%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}</a:t>
            </a:r>
            <a:endParaRPr sz="700">
              <a:latin typeface="Courier New"/>
              <a:cs typeface="Courier New"/>
            </a:endParaRPr>
          </a:p>
          <a:p>
            <a:pPr marL="480262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body { height: 100%; width: 100%; margin: 10%</a:t>
            </a:r>
            <a:r>
              <a:rPr sz="700" spc="2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}</a:t>
            </a:r>
            <a:endParaRPr sz="700">
              <a:latin typeface="Courier New"/>
              <a:cs typeface="Courier New"/>
            </a:endParaRPr>
          </a:p>
          <a:p>
            <a:pPr marL="480262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#map_canvas { height: 50%; width: 50%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}</a:t>
            </a:r>
            <a:endParaRPr sz="700">
              <a:latin typeface="Courier New"/>
              <a:cs typeface="Courier New"/>
            </a:endParaRPr>
          </a:p>
          <a:p>
            <a:pPr marR="1985122" algn="ctr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&lt;/style&gt;</a:t>
            </a:r>
            <a:endParaRPr sz="700">
              <a:latin typeface="Courier New"/>
              <a:cs typeface="Courier New"/>
            </a:endParaRPr>
          </a:p>
          <a:p>
            <a:pPr marL="266317" marR="2229" indent="-106973">
              <a:lnSpc>
                <a:spcPct val="101899"/>
              </a:lnSpc>
            </a:pPr>
            <a:r>
              <a:rPr sz="700" spc="-2" dirty="0">
                <a:latin typeface="Courier New"/>
                <a:cs typeface="Courier New"/>
              </a:rPr>
              <a:t>&lt;script  src=”</a:t>
            </a:r>
            <a:r>
              <a:rPr sz="700" spc="-2" dirty="0">
                <a:latin typeface="Courier New"/>
                <a:cs typeface="Courier New"/>
                <a:hlinkClick r:id="rId2"/>
              </a:rPr>
              <a:t>http://maps.google.com/maps/api/js?sensor=false</a:t>
            </a:r>
            <a:r>
              <a:rPr sz="700" spc="-2" dirty="0">
                <a:latin typeface="Courier New"/>
                <a:cs typeface="Courier New"/>
              </a:rPr>
              <a:t>”&gt;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-139440"/>
            <a:ext cx="1875610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Google </a:t>
            </a:r>
            <a:r>
              <a:rPr spc="-4" dirty="0"/>
              <a:t>Maps </a:t>
            </a:r>
            <a:r>
              <a:rPr spc="-2" dirty="0"/>
              <a:t>API</a:t>
            </a:r>
            <a:r>
              <a:rPr spc="-9" dirty="0"/>
              <a:t> </a:t>
            </a:r>
            <a:r>
              <a:rPr spc="-4" dirty="0"/>
              <a:t>3-5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51606" y="360369"/>
            <a:ext cx="3733800" cy="2500387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function initialize()</a:t>
            </a:r>
            <a:endParaRPr sz="700" dirty="0">
              <a:latin typeface="Courier New"/>
              <a:cs typeface="Courier New"/>
            </a:endParaRPr>
          </a:p>
          <a:p>
            <a:pPr marL="58779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165752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// Loading Google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Maps</a:t>
            </a:r>
            <a:endParaRPr sz="700" dirty="0">
              <a:latin typeface="Courier New"/>
              <a:cs typeface="Courier New"/>
            </a:endParaRPr>
          </a:p>
          <a:p>
            <a:pPr marL="219238" marR="163802">
              <a:lnSpc>
                <a:spcPct val="101899"/>
              </a:lnSpc>
            </a:pPr>
            <a:r>
              <a:rPr sz="700" spc="-2" dirty="0">
                <a:latin typeface="Courier New"/>
                <a:cs typeface="Courier New"/>
              </a:rPr>
              <a:t>var num = new google.maps.LatLng(51.528663,-0.173171);  var myOptions =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862745" marR="1771734">
              <a:lnSpc>
                <a:spcPct val="101899"/>
              </a:lnSpc>
              <a:spcBef>
                <a:spcPts val="7"/>
              </a:spcBef>
            </a:pPr>
            <a:r>
              <a:rPr sz="700" spc="-2" dirty="0">
                <a:latin typeface="Courier New"/>
                <a:cs typeface="Courier New"/>
              </a:rPr>
              <a:t>zoom: 16,  center:</a:t>
            </a:r>
            <a:r>
              <a:rPr sz="700" spc="-22" dirty="0">
                <a:latin typeface="Courier New"/>
                <a:cs typeface="Courier New"/>
              </a:rPr>
              <a:t> </a:t>
            </a:r>
            <a:r>
              <a:rPr sz="700" spc="-4" dirty="0">
                <a:latin typeface="Courier New"/>
                <a:cs typeface="Courier New"/>
              </a:rPr>
              <a:t>num,</a:t>
            </a:r>
            <a:endParaRPr sz="700" dirty="0">
              <a:latin typeface="Courier New"/>
              <a:cs typeface="Courier New"/>
            </a:endParaRPr>
          </a:p>
          <a:p>
            <a:pPr marL="888653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mapTypeId: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google.maps.MapTypeId.HYBRID</a:t>
            </a:r>
            <a:endParaRPr sz="700" dirty="0">
              <a:latin typeface="Courier New"/>
              <a:cs typeface="Courier New"/>
            </a:endParaRPr>
          </a:p>
          <a:p>
            <a:pPr marL="434019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};</a:t>
            </a:r>
            <a:endParaRPr sz="700" dirty="0">
              <a:latin typeface="Courier New"/>
              <a:cs typeface="Courier New"/>
            </a:endParaRPr>
          </a:p>
          <a:p>
            <a:pPr marL="862745" marR="2229" indent="-643507">
              <a:lnSpc>
                <a:spcPct val="101899"/>
              </a:lnSpc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var mymap = new google.maps.Map(document.getElementById(“  map_canvas”), myOptions);</a:t>
            </a:r>
            <a:endParaRPr sz="700" dirty="0">
              <a:latin typeface="Courier New"/>
              <a:cs typeface="Courier New"/>
            </a:endParaRPr>
          </a:p>
          <a:p>
            <a:pPr marL="219238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var marker = new</a:t>
            </a:r>
            <a:r>
              <a:rPr sz="700" spc="18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google.maps.Marker({</a:t>
            </a:r>
            <a:endParaRPr sz="700" dirty="0">
              <a:latin typeface="Courier New"/>
              <a:cs typeface="Courier New"/>
            </a:endParaRPr>
          </a:p>
          <a:p>
            <a:pPr marL="969718" marR="1557510">
              <a:lnSpc>
                <a:spcPct val="101899"/>
              </a:lnSpc>
            </a:pPr>
            <a:r>
              <a:rPr sz="700" spc="-2" dirty="0">
                <a:latin typeface="Courier New"/>
                <a:cs typeface="Courier New"/>
              </a:rPr>
              <a:t>position:</a:t>
            </a:r>
            <a:r>
              <a:rPr sz="700" spc="-2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num,  map:</a:t>
            </a:r>
            <a:r>
              <a:rPr sz="700" spc="-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mymap,</a:t>
            </a:r>
            <a:endParaRPr sz="700" dirty="0">
              <a:latin typeface="Courier New"/>
              <a:cs typeface="Courier New"/>
            </a:endParaRPr>
          </a:p>
          <a:p>
            <a:pPr marL="969718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title:”Lord’s Cricket Ground,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London!”</a:t>
            </a:r>
            <a:endParaRPr sz="700" dirty="0">
              <a:latin typeface="Courier New"/>
              <a:cs typeface="Courier New"/>
            </a:endParaRPr>
          </a:p>
          <a:p>
            <a:pPr marL="862745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});</a:t>
            </a:r>
            <a:endParaRPr sz="700" dirty="0">
              <a:latin typeface="Courier New"/>
              <a:cs typeface="Courier New"/>
            </a:endParaRPr>
          </a:p>
          <a:p>
            <a:pPr marL="112544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5571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 dirty="0">
              <a:latin typeface="Courier New"/>
              <a:cs typeface="Courier New"/>
            </a:endParaRPr>
          </a:p>
          <a:p>
            <a:pPr marL="5571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 dirty="0">
              <a:latin typeface="Courier New"/>
              <a:cs typeface="Courier New"/>
            </a:endParaRPr>
          </a:p>
          <a:p>
            <a:pPr marL="219238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&lt;body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onload=”initialize()”&gt;</a:t>
            </a:r>
            <a:endParaRPr sz="700" dirty="0">
              <a:latin typeface="Courier New"/>
              <a:cs typeface="Courier New"/>
            </a:endParaRPr>
          </a:p>
          <a:p>
            <a:pPr marL="380533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&lt;div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id=”map_canvas”&gt;&lt;/div&gt;</a:t>
            </a:r>
            <a:endParaRPr sz="700" dirty="0">
              <a:latin typeface="Courier New"/>
              <a:cs typeface="Courier New"/>
            </a:endParaRPr>
          </a:p>
          <a:p>
            <a:pPr marL="219238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 dirty="0">
              <a:latin typeface="Courier New"/>
              <a:cs typeface="Courier New"/>
            </a:endParaRPr>
          </a:p>
          <a:p>
            <a:pPr marL="557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-139440"/>
            <a:ext cx="1875610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Google </a:t>
            </a:r>
            <a:r>
              <a:rPr spc="-4" dirty="0"/>
              <a:t>Maps </a:t>
            </a:r>
            <a:r>
              <a:rPr spc="-2" dirty="0"/>
              <a:t>API</a:t>
            </a:r>
            <a:r>
              <a:rPr spc="-9" dirty="0"/>
              <a:t> </a:t>
            </a:r>
            <a:r>
              <a:rPr spc="-4" dirty="0"/>
              <a:t>4-5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14384"/>
            <a:ext cx="2045320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thuộc tính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myOptions.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0754" y="758373"/>
            <a:ext cx="3480894" cy="1533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416158"/>
              </p:ext>
            </p:extLst>
          </p:nvPr>
        </p:nvGraphicFramePr>
        <p:xfrm>
          <a:off x="264054" y="761774"/>
          <a:ext cx="3465712" cy="1695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2374"/>
                <a:gridCol w="2863338"/>
              </a:tblGrid>
              <a:tr h="217366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sz="7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tính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5748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5715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748" marB="0">
                    <a:solidFill>
                      <a:srgbClr val="943735"/>
                    </a:solidFill>
                  </a:tcPr>
                </a:tc>
              </a:tr>
              <a:tr h="54412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zoom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48590" marR="44894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Thiết lập độ phân giải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ban đầu mà bản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đồ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hiển thị.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giá trị  hiển thị thấp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hơn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0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đại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diện cho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một bản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đồ đầy đủ của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Trái</a:t>
                      </a:r>
                      <a:r>
                        <a:rPr sz="7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Đất.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148590" marR="186690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Tương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tự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như </a:t>
                      </a:r>
                      <a:r>
                        <a:rPr sz="700" spc="-40" dirty="0">
                          <a:latin typeface="Arial"/>
                          <a:cs typeface="Arial"/>
                        </a:rPr>
                        <a:t>vậy,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giá trị zoom cao sẽ hiển thị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một bản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đồ với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độ  phân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giải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 cao.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D6E3BC"/>
                    </a:solidFill>
                  </a:tcPr>
                </a:tc>
              </a:tr>
              <a:tr h="32619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center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48590" marR="64833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20" dirty="0">
                          <a:latin typeface="Arial"/>
                          <a:cs typeface="Arial"/>
                        </a:rPr>
                        <a:t>Trung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tâm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bản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đồ trên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điểm cụ thể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bằng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cách tạo ra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một đối 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tượng kiểu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LatLng nắm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giữ các tọa độ địa</a:t>
                      </a:r>
                      <a:r>
                        <a:rPr sz="7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điểm.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F1DCDB"/>
                    </a:solidFill>
                  </a:tcPr>
                </a:tc>
              </a:tr>
              <a:tr h="4353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mapTypeId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48590" marR="45212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Đặt một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loại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bản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đồ khởi đầu.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loại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bản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đồ hỗ trợ là: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LỘ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TRÌNH  cho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bình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thường, VỆ TINH cho các tấm nhiếp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ảnh, HYBRID cho  đường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và tên thành phố, và các tính năng TERRAIN</a:t>
                      </a:r>
                      <a:r>
                        <a:rPr sz="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nước.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-139440"/>
            <a:ext cx="1875610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Google </a:t>
            </a:r>
            <a:r>
              <a:rPr spc="-4" dirty="0"/>
              <a:t>Maps </a:t>
            </a:r>
            <a:r>
              <a:rPr spc="-2" dirty="0"/>
              <a:t>API</a:t>
            </a:r>
            <a:r>
              <a:rPr spc="-9" dirty="0"/>
              <a:t> </a:t>
            </a:r>
            <a:r>
              <a:rPr spc="-4" dirty="0"/>
              <a:t>5-5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79336" y="356968"/>
            <a:ext cx="3524849" cy="255909"/>
          </a:xfrm>
          <a:prstGeom prst="rect">
            <a:avLst/>
          </a:prstGeom>
        </p:spPr>
        <p:txBody>
          <a:bodyPr vert="horz" wrap="square" lIns="0" tIns="18107" rIns="0" bIns="0" rtlCol="0">
            <a:spAutoFit/>
          </a:bodyPr>
          <a:lstStyle/>
          <a:p>
            <a:pPr marL="125916" marR="2229" indent="-120344">
              <a:lnSpc>
                <a:spcPts val="904"/>
              </a:lnSpc>
              <a:spcBef>
                <a:spcPts val="14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hiển thị các đối tượng trên </a:t>
            </a:r>
            <a:r>
              <a:rPr spc="-2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web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trung </a:t>
            </a:r>
            <a:r>
              <a:rPr spc="-2" dirty="0">
                <a:latin typeface="Calibri"/>
                <a:cs typeface="Calibri"/>
              </a:rPr>
              <a:t>vào Cricket </a:t>
            </a:r>
            <a:r>
              <a:rPr dirty="0">
                <a:latin typeface="Calibri"/>
                <a:cs typeface="Calibri"/>
              </a:rPr>
              <a:t>Ground 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Chúa </a:t>
            </a:r>
            <a:r>
              <a:rPr spc="2" dirty="0">
                <a:latin typeface="Calibri"/>
                <a:cs typeface="Calibri"/>
              </a:rPr>
              <a:t>ở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London.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6081" y="680156"/>
            <a:ext cx="3325103" cy="16323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65979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Theo dõi </a:t>
            </a:r>
            <a:r>
              <a:rPr spc="-4" dirty="0"/>
              <a:t>vị </a:t>
            </a:r>
            <a:r>
              <a:rPr spc="-2" dirty="0"/>
              <a:t>trí người </a:t>
            </a:r>
            <a:r>
              <a:rPr spc="-2" dirty="0" err="1"/>
              <a:t>dùng</a:t>
            </a:r>
            <a:r>
              <a:rPr spc="-7" dirty="0"/>
              <a:t> </a:t>
            </a:r>
            <a:r>
              <a:rPr spc="-2" dirty="0" smtClean="0"/>
              <a:t>1-</a:t>
            </a:r>
            <a:r>
              <a:rPr lang="en-US" spc="-2" dirty="0" smtClean="0"/>
              <a:t>4</a:t>
            </a:r>
            <a:endParaRPr spc="-2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16425"/>
            <a:ext cx="3473138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vị các đối </a:t>
            </a:r>
            <a:r>
              <a:rPr spc="2" dirty="0">
                <a:latin typeface="Calibri"/>
                <a:cs typeface="Calibri"/>
              </a:rPr>
              <a:t>tượng được </a:t>
            </a:r>
            <a:r>
              <a:rPr dirty="0">
                <a:latin typeface="Calibri"/>
                <a:cs typeface="Calibri"/>
              </a:rPr>
              <a:t>sử dụng bởi các API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Google Maps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hiển thị</a:t>
            </a:r>
            <a:r>
              <a:rPr spc="-6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2344" y="849891"/>
            <a:ext cx="3520662" cy="2052059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r>
              <a:rPr lang="vi-VN" sz="700" spc="-2" dirty="0" smtClean="0">
                <a:latin typeface="Courier New"/>
                <a:cs typeface="Courier New"/>
              </a:rPr>
              <a:t>&lt;!DOCTYPE html&gt;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&lt;html lang="en"&gt;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&lt;head&gt;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&lt;meta charset="utf-8"&gt;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&lt;title&gt;Map&lt;/title&gt;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&lt;style&gt;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html, body {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	width: 100%;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	height: 100%;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	padding: 10%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}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#map_canvas {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	height: 50%;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	width: 50%;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}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&lt;/style&gt;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&lt;script src="http://maps.google.com/maps/api/js?sensor=false"&gt;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&lt;/script&gt;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&lt;script&gt;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2344" y="539750"/>
            <a:ext cx="2861412" cy="237584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>
              <a:lnSpc>
                <a:spcPts val="939"/>
              </a:lnSpc>
              <a:spcBef>
                <a:spcPts val="53"/>
              </a:spcBef>
            </a:pPr>
            <a:r>
              <a:rPr spc="2" dirty="0">
                <a:latin typeface="Calibri"/>
                <a:cs typeface="Calibri"/>
              </a:rPr>
              <a:t>thông </a:t>
            </a:r>
            <a:r>
              <a:rPr dirty="0">
                <a:latin typeface="Calibri"/>
                <a:cs typeface="Calibri"/>
              </a:rPr>
              <a:t>tin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vị trong các </a:t>
            </a:r>
            <a:r>
              <a:rPr spc="2" dirty="0">
                <a:latin typeface="Calibri"/>
                <a:cs typeface="Calibri"/>
              </a:rPr>
              <a:t>ứng</a:t>
            </a:r>
            <a:r>
              <a:rPr spc="-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dụng.</a:t>
            </a:r>
          </a:p>
          <a:p>
            <a:pPr marL="125916" indent="-120344">
              <a:lnSpc>
                <a:spcPts val="93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 err="1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 err="1" smtClean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65979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Theo dõi </a:t>
            </a:r>
            <a:r>
              <a:rPr spc="-4" dirty="0"/>
              <a:t>vị </a:t>
            </a:r>
            <a:r>
              <a:rPr spc="-2" dirty="0"/>
              <a:t>trí người </a:t>
            </a:r>
            <a:r>
              <a:rPr spc="-2" dirty="0" err="1"/>
              <a:t>dùng</a:t>
            </a:r>
            <a:r>
              <a:rPr spc="-7" dirty="0"/>
              <a:t> </a:t>
            </a:r>
            <a:r>
              <a:rPr lang="en-US" spc="-2" dirty="0" smtClean="0"/>
              <a:t>2-4</a:t>
            </a:r>
            <a:endParaRPr spc="-2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5406" y="353758"/>
            <a:ext cx="3810000" cy="248294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r>
              <a:rPr lang="vi-VN" sz="700" spc="-2" dirty="0" smtClean="0">
                <a:latin typeface="Courier New"/>
                <a:cs typeface="Courier New"/>
              </a:rPr>
              <a:t>	// Check support for Geolocation in the browser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if (navigator.geolocation) {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	// Locate position and invoke function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	navigator.geolocation.getCurrentPosition(displayPosition, errorFunction);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}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else {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	alert('Geolocation is not enabled in your browser');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	// Success function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	function displayPosition(position) {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		var my_lat = position.coords.latitude;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		var my_lng = position.coords.longitude;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		var div_info = document.getElementById('user_location');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		div_info.innerHTML = '&lt;h1&gt; Latitude is :'+my_lat+' and Longitude is'+my_lng+'&lt;/h1&gt;';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		// Load Google Maps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		var latlng = new google.maps.LatLng(my_lat, my_lng);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		var myOptions = {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			zoom: 2, //the initial resolution is set at which map is</a:t>
            </a:r>
            <a:r>
              <a:rPr lang="en-US" sz="700" spc="-2" dirty="0" smtClean="0">
                <a:latin typeface="Courier New"/>
                <a:cs typeface="Courier New"/>
              </a:rPr>
              <a:t> </a:t>
            </a:r>
            <a:r>
              <a:rPr lang="vi-VN" sz="700" spc="-2" dirty="0" smtClean="0">
                <a:latin typeface="Courier New"/>
                <a:cs typeface="Courier New"/>
              </a:rPr>
              <a:t>displayed</a:t>
            </a:r>
          </a:p>
        </p:txBody>
      </p:sp>
    </p:spTree>
    <p:extLst>
      <p:ext uri="{BB962C8B-B14F-4D97-AF65-F5344CB8AC3E}">
        <p14:creationId xmlns:p14="http://schemas.microsoft.com/office/powerpoint/2010/main" val="3655632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-139440"/>
            <a:ext cx="1495207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Định vị địa lý</a:t>
            </a:r>
            <a:r>
              <a:rPr spc="-24" dirty="0"/>
              <a:t> </a:t>
            </a:r>
            <a:r>
              <a:rPr spc="-7" dirty="0"/>
              <a:t>1-2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32357" y="408433"/>
            <a:ext cx="3663752" cy="345746"/>
          </a:xfrm>
          <a:custGeom>
            <a:avLst/>
            <a:gdLst/>
            <a:ahLst/>
            <a:cxnLst/>
            <a:rect l="l" t="t" r="r" b="b"/>
            <a:pathLst>
              <a:path w="8458200" h="774700">
                <a:moveTo>
                  <a:pt x="8329168" y="0"/>
                </a:moveTo>
                <a:lnTo>
                  <a:pt x="129032" y="0"/>
                </a:lnTo>
                <a:lnTo>
                  <a:pt x="78808" y="10142"/>
                </a:lnTo>
                <a:lnTo>
                  <a:pt x="37793" y="37798"/>
                </a:lnTo>
                <a:lnTo>
                  <a:pt x="10140" y="78813"/>
                </a:lnTo>
                <a:lnTo>
                  <a:pt x="0" y="129032"/>
                </a:lnTo>
                <a:lnTo>
                  <a:pt x="0" y="645160"/>
                </a:lnTo>
                <a:lnTo>
                  <a:pt x="10140" y="695378"/>
                </a:lnTo>
                <a:lnTo>
                  <a:pt x="37793" y="736393"/>
                </a:lnTo>
                <a:lnTo>
                  <a:pt x="78808" y="764049"/>
                </a:lnTo>
                <a:lnTo>
                  <a:pt x="129032" y="774191"/>
                </a:lnTo>
                <a:lnTo>
                  <a:pt x="8329168" y="774191"/>
                </a:lnTo>
                <a:lnTo>
                  <a:pt x="8379386" y="764049"/>
                </a:lnTo>
                <a:lnTo>
                  <a:pt x="8420401" y="736393"/>
                </a:lnTo>
                <a:lnTo>
                  <a:pt x="8448057" y="695378"/>
                </a:lnTo>
                <a:lnTo>
                  <a:pt x="8458200" y="645160"/>
                </a:lnTo>
                <a:lnTo>
                  <a:pt x="8458200" y="129032"/>
                </a:lnTo>
                <a:lnTo>
                  <a:pt x="8448057" y="78813"/>
                </a:lnTo>
                <a:lnTo>
                  <a:pt x="8420401" y="37798"/>
                </a:lnTo>
                <a:lnTo>
                  <a:pt x="8379386" y="10142"/>
                </a:lnTo>
                <a:lnTo>
                  <a:pt x="8329168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357" y="408433"/>
            <a:ext cx="3663752" cy="345746"/>
          </a:xfrm>
          <a:custGeom>
            <a:avLst/>
            <a:gdLst/>
            <a:ahLst/>
            <a:cxnLst/>
            <a:rect l="l" t="t" r="r" b="b"/>
            <a:pathLst>
              <a:path w="8458200" h="774700">
                <a:moveTo>
                  <a:pt x="0" y="129032"/>
                </a:moveTo>
                <a:lnTo>
                  <a:pt x="10140" y="78813"/>
                </a:lnTo>
                <a:lnTo>
                  <a:pt x="37793" y="37798"/>
                </a:lnTo>
                <a:lnTo>
                  <a:pt x="78808" y="10142"/>
                </a:lnTo>
                <a:lnTo>
                  <a:pt x="129032" y="0"/>
                </a:lnTo>
                <a:lnTo>
                  <a:pt x="8329168" y="0"/>
                </a:lnTo>
                <a:lnTo>
                  <a:pt x="8379386" y="10142"/>
                </a:lnTo>
                <a:lnTo>
                  <a:pt x="8420401" y="37798"/>
                </a:lnTo>
                <a:lnTo>
                  <a:pt x="8448057" y="78813"/>
                </a:lnTo>
                <a:lnTo>
                  <a:pt x="8458200" y="129032"/>
                </a:lnTo>
                <a:lnTo>
                  <a:pt x="8458200" y="645160"/>
                </a:lnTo>
                <a:lnTo>
                  <a:pt x="8448057" y="695378"/>
                </a:lnTo>
                <a:lnTo>
                  <a:pt x="8420401" y="736393"/>
                </a:lnTo>
                <a:lnTo>
                  <a:pt x="8379386" y="764049"/>
                </a:lnTo>
                <a:lnTo>
                  <a:pt x="8329168" y="774191"/>
                </a:lnTo>
                <a:lnTo>
                  <a:pt x="129032" y="774191"/>
                </a:lnTo>
                <a:lnTo>
                  <a:pt x="78808" y="764049"/>
                </a:lnTo>
                <a:lnTo>
                  <a:pt x="37793" y="736393"/>
                </a:lnTo>
                <a:lnTo>
                  <a:pt x="10140" y="695378"/>
                </a:lnTo>
                <a:lnTo>
                  <a:pt x="0" y="645160"/>
                </a:lnTo>
                <a:lnTo>
                  <a:pt x="0" y="129032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816526"/>
            <a:ext cx="3663752" cy="353114"/>
          </a:xfrm>
          <a:custGeom>
            <a:avLst/>
            <a:gdLst/>
            <a:ahLst/>
            <a:cxnLst/>
            <a:rect l="l" t="t" r="r" b="b"/>
            <a:pathLst>
              <a:path w="8458200" h="791210">
                <a:moveTo>
                  <a:pt x="8326374" y="0"/>
                </a:moveTo>
                <a:lnTo>
                  <a:pt x="131826" y="0"/>
                </a:lnTo>
                <a:lnTo>
                  <a:pt x="90157" y="6723"/>
                </a:lnTo>
                <a:lnTo>
                  <a:pt x="53969" y="25444"/>
                </a:lnTo>
                <a:lnTo>
                  <a:pt x="25433" y="53986"/>
                </a:lnTo>
                <a:lnTo>
                  <a:pt x="6720" y="90172"/>
                </a:lnTo>
                <a:lnTo>
                  <a:pt x="0" y="131825"/>
                </a:lnTo>
                <a:lnTo>
                  <a:pt x="0" y="659129"/>
                </a:lnTo>
                <a:lnTo>
                  <a:pt x="6720" y="700783"/>
                </a:lnTo>
                <a:lnTo>
                  <a:pt x="25433" y="736969"/>
                </a:lnTo>
                <a:lnTo>
                  <a:pt x="53969" y="765511"/>
                </a:lnTo>
                <a:lnTo>
                  <a:pt x="90157" y="784232"/>
                </a:lnTo>
                <a:lnTo>
                  <a:pt x="131826" y="790955"/>
                </a:lnTo>
                <a:lnTo>
                  <a:pt x="8326374" y="790955"/>
                </a:lnTo>
                <a:lnTo>
                  <a:pt x="8368027" y="784232"/>
                </a:lnTo>
                <a:lnTo>
                  <a:pt x="8404213" y="765511"/>
                </a:lnTo>
                <a:lnTo>
                  <a:pt x="8432755" y="736969"/>
                </a:lnTo>
                <a:lnTo>
                  <a:pt x="8451476" y="700783"/>
                </a:lnTo>
                <a:lnTo>
                  <a:pt x="8458200" y="659129"/>
                </a:lnTo>
                <a:lnTo>
                  <a:pt x="8458200" y="131825"/>
                </a:lnTo>
                <a:lnTo>
                  <a:pt x="8451476" y="90172"/>
                </a:lnTo>
                <a:lnTo>
                  <a:pt x="8432755" y="53986"/>
                </a:lnTo>
                <a:lnTo>
                  <a:pt x="8404213" y="25444"/>
                </a:lnTo>
                <a:lnTo>
                  <a:pt x="8368027" y="6723"/>
                </a:lnTo>
                <a:lnTo>
                  <a:pt x="8326374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816526"/>
            <a:ext cx="3663752" cy="353114"/>
          </a:xfrm>
          <a:custGeom>
            <a:avLst/>
            <a:gdLst/>
            <a:ahLst/>
            <a:cxnLst/>
            <a:rect l="l" t="t" r="r" b="b"/>
            <a:pathLst>
              <a:path w="8458200" h="791210">
                <a:moveTo>
                  <a:pt x="0" y="131825"/>
                </a:moveTo>
                <a:lnTo>
                  <a:pt x="6720" y="90172"/>
                </a:lnTo>
                <a:lnTo>
                  <a:pt x="25433" y="53986"/>
                </a:lnTo>
                <a:lnTo>
                  <a:pt x="53969" y="25444"/>
                </a:lnTo>
                <a:lnTo>
                  <a:pt x="90157" y="6723"/>
                </a:lnTo>
                <a:lnTo>
                  <a:pt x="131826" y="0"/>
                </a:lnTo>
                <a:lnTo>
                  <a:pt x="8326374" y="0"/>
                </a:lnTo>
                <a:lnTo>
                  <a:pt x="8368027" y="6723"/>
                </a:lnTo>
                <a:lnTo>
                  <a:pt x="8404213" y="25444"/>
                </a:lnTo>
                <a:lnTo>
                  <a:pt x="8432755" y="53986"/>
                </a:lnTo>
                <a:lnTo>
                  <a:pt x="8451476" y="90172"/>
                </a:lnTo>
                <a:lnTo>
                  <a:pt x="8458200" y="131825"/>
                </a:lnTo>
                <a:lnTo>
                  <a:pt x="8458200" y="659129"/>
                </a:lnTo>
                <a:lnTo>
                  <a:pt x="8451476" y="700783"/>
                </a:lnTo>
                <a:lnTo>
                  <a:pt x="8432755" y="736969"/>
                </a:lnTo>
                <a:lnTo>
                  <a:pt x="8404213" y="765511"/>
                </a:lnTo>
                <a:lnTo>
                  <a:pt x="8368027" y="784232"/>
                </a:lnTo>
                <a:lnTo>
                  <a:pt x="8326374" y="790955"/>
                </a:lnTo>
                <a:lnTo>
                  <a:pt x="131826" y="790955"/>
                </a:lnTo>
                <a:lnTo>
                  <a:pt x="90157" y="784232"/>
                </a:lnTo>
                <a:lnTo>
                  <a:pt x="53969" y="765511"/>
                </a:lnTo>
                <a:lnTo>
                  <a:pt x="25433" y="736969"/>
                </a:lnTo>
                <a:lnTo>
                  <a:pt x="6720" y="700783"/>
                </a:lnTo>
                <a:lnTo>
                  <a:pt x="0" y="659129"/>
                </a:lnTo>
                <a:lnTo>
                  <a:pt x="0" y="13182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2604" y="451397"/>
            <a:ext cx="3577934" cy="1011731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86915">
              <a:lnSpc>
                <a:spcPts val="820"/>
              </a:lnSpc>
              <a:spcBef>
                <a:spcPts val="178"/>
              </a:spcBef>
            </a:pPr>
            <a:r>
              <a:rPr spc="-2" dirty="0">
                <a:latin typeface="Arial"/>
                <a:cs typeface="Arial"/>
              </a:rPr>
              <a:t>Định </a:t>
            </a:r>
            <a:r>
              <a:rPr dirty="0">
                <a:latin typeface="Arial"/>
                <a:cs typeface="Arial"/>
              </a:rPr>
              <a:t>vị </a:t>
            </a:r>
            <a:r>
              <a:rPr spc="-2" dirty="0">
                <a:latin typeface="Arial"/>
                <a:cs typeface="Arial"/>
              </a:rPr>
              <a:t>trong tính toán thuật ngữ </a:t>
            </a:r>
            <a:r>
              <a:rPr spc="-4" dirty="0">
                <a:latin typeface="Arial"/>
                <a:cs typeface="Arial"/>
              </a:rPr>
              <a:t>xác </a:t>
            </a:r>
            <a:r>
              <a:rPr spc="-2" dirty="0">
                <a:latin typeface="Arial"/>
                <a:cs typeface="Arial"/>
              </a:rPr>
              <a:t>định </a:t>
            </a:r>
            <a:r>
              <a:rPr dirty="0">
                <a:latin typeface="Arial"/>
                <a:cs typeface="Arial"/>
              </a:rPr>
              <a:t>vị trí </a:t>
            </a:r>
            <a:r>
              <a:rPr spc="-2" dirty="0">
                <a:latin typeface="Arial"/>
                <a:cs typeface="Arial"/>
              </a:rPr>
              <a:t>hiện </a:t>
            </a:r>
            <a:r>
              <a:rPr dirty="0">
                <a:latin typeface="Arial"/>
                <a:cs typeface="Arial"/>
              </a:rPr>
              <a:t>tại </a:t>
            </a:r>
            <a:r>
              <a:rPr spc="-2" dirty="0">
                <a:latin typeface="Arial"/>
                <a:cs typeface="Arial"/>
              </a:rPr>
              <a:t>của người dùng </a:t>
            </a:r>
            <a:r>
              <a:rPr dirty="0">
                <a:latin typeface="Arial"/>
                <a:cs typeface="Arial"/>
              </a:rPr>
              <a:t>trên các  </a:t>
            </a:r>
            <a:r>
              <a:rPr spc="-2" dirty="0">
                <a:latin typeface="Arial"/>
                <a:cs typeface="Arial"/>
              </a:rPr>
              <a:t>thiết</a:t>
            </a:r>
            <a:r>
              <a:rPr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bị.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5850" marR="77165">
              <a:lnSpc>
                <a:spcPts val="820"/>
              </a:lnSpc>
              <a:spcBef>
                <a:spcPts val="537"/>
              </a:spcBef>
            </a:pPr>
            <a:r>
              <a:rPr dirty="0">
                <a:latin typeface="Arial"/>
                <a:cs typeface="Arial"/>
              </a:rPr>
              <a:t>Vị trí của </a:t>
            </a:r>
            <a:r>
              <a:rPr spc="-4" dirty="0">
                <a:latin typeface="Arial"/>
                <a:cs typeface="Arial"/>
              </a:rPr>
              <a:t>người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spc="-2" dirty="0">
                <a:latin typeface="Arial"/>
                <a:cs typeface="Arial"/>
              </a:rPr>
              <a:t>được </a:t>
            </a:r>
            <a:r>
              <a:rPr spc="-4" dirty="0">
                <a:latin typeface="Arial"/>
                <a:cs typeface="Arial"/>
              </a:rPr>
              <a:t>biểu </a:t>
            </a:r>
            <a:r>
              <a:rPr spc="-2" dirty="0">
                <a:latin typeface="Arial"/>
                <a:cs typeface="Arial"/>
              </a:rPr>
              <a:t>diễn như là một điểm duy nhất mà bao gồm  hai thành </a:t>
            </a:r>
            <a:r>
              <a:rPr spc="-4" dirty="0">
                <a:latin typeface="Arial"/>
                <a:cs typeface="Arial"/>
              </a:rPr>
              <a:t>phần: </a:t>
            </a:r>
            <a:r>
              <a:rPr dirty="0">
                <a:latin typeface="Arial"/>
                <a:cs typeface="Arial"/>
              </a:rPr>
              <a:t>vĩ </a:t>
            </a:r>
            <a:r>
              <a:rPr spc="-2" dirty="0">
                <a:latin typeface="Arial"/>
                <a:cs typeface="Arial"/>
              </a:rPr>
              <a:t>độ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kinh</a:t>
            </a:r>
            <a:r>
              <a:rPr spc="22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độ.</a:t>
            </a:r>
            <a:endParaRPr>
              <a:latin typeface="Arial"/>
              <a:cs typeface="Arial"/>
            </a:endParaRPr>
          </a:p>
          <a:p>
            <a:pPr>
              <a:spcBef>
                <a:spcPts val="2"/>
              </a:spcBef>
            </a:pPr>
            <a:endParaRPr sz="900">
              <a:latin typeface="Times New Roman"/>
              <a:cs typeface="Times New Roman"/>
            </a:endParaRPr>
          </a:p>
          <a:p>
            <a:pPr marL="166030" marR="2229" indent="-120344">
              <a:lnSpc>
                <a:spcPts val="90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66309" algn="l"/>
              </a:tabLst>
            </a:pPr>
            <a:r>
              <a:rPr dirty="0">
                <a:latin typeface="Calibri"/>
                <a:cs typeface="Calibri"/>
              </a:rPr>
              <a:t>Hình dưới đây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thấy các đại diện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các vĩ </a:t>
            </a:r>
            <a:r>
              <a:rPr spc="2" dirty="0">
                <a:latin typeface="Calibri"/>
                <a:cs typeface="Calibri"/>
              </a:rPr>
              <a:t>độ </a:t>
            </a:r>
            <a:r>
              <a:rPr spc="-4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kinh </a:t>
            </a:r>
            <a:r>
              <a:rPr spc="2" dirty="0">
                <a:latin typeface="Calibri"/>
                <a:cs typeface="Calibri"/>
              </a:rPr>
              <a:t>độ </a:t>
            </a:r>
            <a:r>
              <a:rPr dirty="0">
                <a:latin typeface="Calibri"/>
                <a:cs typeface="Calibri"/>
              </a:rPr>
              <a:t>đối với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vị trí trên  toàn thế</a:t>
            </a:r>
            <a:r>
              <a:rPr spc="-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giớ.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89224" y="1462334"/>
            <a:ext cx="1848379" cy="1415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65979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Theo dõi </a:t>
            </a:r>
            <a:r>
              <a:rPr spc="-4" dirty="0"/>
              <a:t>vị </a:t>
            </a:r>
            <a:r>
              <a:rPr spc="-2" dirty="0"/>
              <a:t>trí người </a:t>
            </a:r>
            <a:r>
              <a:rPr spc="-2" dirty="0" err="1"/>
              <a:t>dùng</a:t>
            </a:r>
            <a:r>
              <a:rPr spc="-7" dirty="0"/>
              <a:t> </a:t>
            </a:r>
            <a:r>
              <a:rPr lang="en-US" spc="-2" dirty="0" smtClean="0"/>
              <a:t>3-4</a:t>
            </a:r>
            <a:endParaRPr spc="-2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30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75406" y="319370"/>
            <a:ext cx="3810000" cy="2590668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r>
              <a:rPr lang="vi-VN" sz="700" spc="-2" dirty="0" smtClean="0">
                <a:latin typeface="Courier New"/>
                <a:cs typeface="Courier New"/>
              </a:rPr>
              <a:t>				center: latlng, //centers the map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			mapTypeId: google.maps.MapTypeId.ROADMAP //sets the map type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		};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		// Creates the Map object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		var map = new google.maps.Map(document.getElementById("map_canvas"), myOptions);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		// Displays icon on the located position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		var marker = new google.maps.Marker({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			position: latlng,</a:t>
            </a:r>
            <a:r>
              <a:rPr lang="en-US" sz="700" spc="-2" dirty="0" smtClean="0">
                <a:latin typeface="Courier New"/>
                <a:cs typeface="Courier New"/>
              </a:rPr>
              <a:t> </a:t>
            </a:r>
            <a:r>
              <a:rPr lang="vi-VN" sz="700" spc="-2" dirty="0" smtClean="0">
                <a:latin typeface="Courier New"/>
                <a:cs typeface="Courier New"/>
              </a:rPr>
              <a:t>map: map,</a:t>
            </a:r>
            <a:r>
              <a:rPr lang="en-US" sz="700" spc="-2" dirty="0" smtClean="0">
                <a:latin typeface="Courier New"/>
                <a:cs typeface="Courier New"/>
              </a:rPr>
              <a:t> </a:t>
            </a:r>
            <a:r>
              <a:rPr lang="vi-VN" sz="700" spc="-2" dirty="0" smtClean="0">
                <a:latin typeface="Courier New"/>
                <a:cs typeface="Courier New"/>
              </a:rPr>
              <a:t>title:"User location"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		});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	}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	// Error callback function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	function errorFunction(pos) {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		alert('Error!');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	}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}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&lt;/script&gt;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&lt;/head&gt;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&lt;body&gt;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	&lt;div id="map_canvas"&gt;&lt;/div&gt;</a:t>
            </a:r>
            <a:r>
              <a:rPr lang="en-US" sz="700" spc="-2" dirty="0" smtClean="0">
                <a:latin typeface="Courier New"/>
                <a:cs typeface="Courier New"/>
              </a:rPr>
              <a:t> </a:t>
            </a:r>
            <a:r>
              <a:rPr lang="vi-VN" sz="700" spc="-2" dirty="0" smtClean="0">
                <a:latin typeface="Courier New"/>
                <a:cs typeface="Courier New"/>
              </a:rPr>
              <a:t>div id="user_location"&gt;&lt;/div&gt;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&lt;/body&gt;</a:t>
            </a:r>
          </a:p>
          <a:p>
            <a:r>
              <a:rPr lang="vi-VN" sz="700" spc="-2" dirty="0" smtClean="0">
                <a:latin typeface="Courier New"/>
                <a:cs typeface="Courier New"/>
              </a:rPr>
              <a:t>&lt;/html&gt;</a:t>
            </a:r>
            <a:endParaRPr sz="7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55899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65979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Theo dõi </a:t>
            </a:r>
            <a:r>
              <a:rPr spc="-4" dirty="0"/>
              <a:t>vị </a:t>
            </a:r>
            <a:r>
              <a:rPr spc="-2" dirty="0"/>
              <a:t>trí người </a:t>
            </a:r>
            <a:r>
              <a:rPr spc="-2" dirty="0" err="1"/>
              <a:t>dùng</a:t>
            </a:r>
            <a:r>
              <a:rPr spc="-26" dirty="0"/>
              <a:t> </a:t>
            </a:r>
            <a:r>
              <a:rPr lang="en-US" spc="2" dirty="0" smtClean="0"/>
              <a:t>4-4</a:t>
            </a:r>
            <a:endParaRPr spc="2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535623"/>
            <a:ext cx="3618368" cy="814665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48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Lệnh </a:t>
            </a:r>
            <a:r>
              <a:rPr spc="-2" dirty="0">
                <a:latin typeface="Calibri"/>
                <a:cs typeface="Calibri"/>
              </a:rPr>
              <a:t>getCurrentPosition </a:t>
            </a:r>
            <a:r>
              <a:rPr dirty="0">
                <a:latin typeface="Calibri"/>
                <a:cs typeface="Calibri"/>
              </a:rPr>
              <a:t>() </a:t>
            </a:r>
            <a:r>
              <a:rPr spc="-4" dirty="0">
                <a:latin typeface="Calibri"/>
                <a:cs typeface="Calibri"/>
              </a:rPr>
              <a:t>và </a:t>
            </a:r>
            <a:r>
              <a:rPr spc="-2" dirty="0">
                <a:latin typeface="Calibri"/>
                <a:cs typeface="Calibri"/>
              </a:rPr>
              <a:t>lấy </a:t>
            </a:r>
            <a:r>
              <a:rPr dirty="0">
                <a:latin typeface="Calibri"/>
                <a:cs typeface="Calibri"/>
              </a:rPr>
              <a:t>vị trí hiện </a:t>
            </a:r>
            <a:r>
              <a:rPr spc="-2" dirty="0">
                <a:latin typeface="Calibri"/>
                <a:cs typeface="Calibri"/>
              </a:rPr>
              <a:t>tại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người</a:t>
            </a:r>
            <a:r>
              <a:rPr spc="-4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dùng.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Sau </a:t>
            </a:r>
            <a:r>
              <a:rPr spc="-2" dirty="0">
                <a:latin typeface="Calibri"/>
                <a:cs typeface="Calibri"/>
              </a:rPr>
              <a:t>đó, </a:t>
            </a:r>
            <a:r>
              <a:rPr dirty="0">
                <a:latin typeface="Calibri"/>
                <a:cs typeface="Calibri"/>
              </a:rPr>
              <a:t>nó truyền </a:t>
            </a:r>
            <a:r>
              <a:rPr spc="2" dirty="0">
                <a:latin typeface="Calibri"/>
                <a:cs typeface="Calibri"/>
              </a:rPr>
              <a:t>thông </a:t>
            </a:r>
            <a:r>
              <a:rPr dirty="0">
                <a:latin typeface="Calibri"/>
                <a:cs typeface="Calibri"/>
              </a:rPr>
              <a:t>tin </a:t>
            </a:r>
            <a:r>
              <a:rPr spc="2" dirty="0">
                <a:latin typeface="Calibri"/>
                <a:cs typeface="Calibri"/>
              </a:rPr>
              <a:t>đến </a:t>
            </a:r>
            <a:r>
              <a:rPr dirty="0">
                <a:latin typeface="Calibri"/>
                <a:cs typeface="Calibri"/>
              </a:rPr>
              <a:t>hàm </a:t>
            </a:r>
            <a:r>
              <a:rPr spc="-2" dirty="0">
                <a:latin typeface="Calibri"/>
                <a:cs typeface="Calibri"/>
              </a:rPr>
              <a:t>displayPosition(), lấy </a:t>
            </a:r>
            <a:r>
              <a:rPr dirty="0">
                <a:latin typeface="Calibri"/>
                <a:cs typeface="Calibri"/>
              </a:rPr>
              <a:t>tọa </a:t>
            </a:r>
            <a:r>
              <a:rPr spc="-2" dirty="0">
                <a:latin typeface="Calibri"/>
                <a:cs typeface="Calibri"/>
              </a:rPr>
              <a:t>độ, </a:t>
            </a:r>
            <a:r>
              <a:rPr dirty="0">
                <a:latin typeface="Calibri"/>
                <a:cs typeface="Calibri"/>
              </a:rPr>
              <a:t>vĩ </a:t>
            </a:r>
            <a:r>
              <a:rPr spc="2" dirty="0">
                <a:latin typeface="Calibri"/>
                <a:cs typeface="Calibri"/>
              </a:rPr>
              <a:t>độ </a:t>
            </a:r>
            <a:r>
              <a:rPr spc="-4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kinh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độ.</a:t>
            </a:r>
            <a:endParaRPr>
              <a:latin typeface="Calibri"/>
              <a:cs typeface="Calibri"/>
            </a:endParaRPr>
          </a:p>
          <a:p>
            <a:pPr marL="125916" marR="2229" indent="-120344">
              <a:lnSpc>
                <a:spcPts val="921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2" dirty="0">
                <a:latin typeface="Calibri"/>
                <a:cs typeface="Calibri"/>
              </a:rPr>
              <a:t>Tọa </a:t>
            </a:r>
            <a:r>
              <a:rPr spc="2" dirty="0">
                <a:latin typeface="Calibri"/>
                <a:cs typeface="Calibri"/>
              </a:rPr>
              <a:t>độ </a:t>
            </a:r>
            <a:r>
              <a:rPr spc="-2" dirty="0">
                <a:latin typeface="Calibri"/>
                <a:cs typeface="Calibri"/>
              </a:rPr>
              <a:t>lấy </a:t>
            </a:r>
            <a:r>
              <a:rPr spc="2" dirty="0">
                <a:latin typeface="Calibri"/>
                <a:cs typeface="Calibri"/>
              </a:rPr>
              <a:t>được đưa </a:t>
            </a:r>
            <a:r>
              <a:rPr dirty="0">
                <a:latin typeface="Calibri"/>
                <a:cs typeface="Calibri"/>
              </a:rPr>
              <a:t>vào các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đối tượng có </a:t>
            </a:r>
            <a:r>
              <a:rPr spc="-2" dirty="0">
                <a:latin typeface="Calibri"/>
                <a:cs typeface="Calibri"/>
              </a:rPr>
              <a:t>tên </a:t>
            </a:r>
            <a:r>
              <a:rPr dirty="0">
                <a:latin typeface="Calibri"/>
                <a:cs typeface="Calibri"/>
              </a:rPr>
              <a:t>myOptions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khởi </a:t>
            </a:r>
            <a:r>
              <a:rPr spc="-2" dirty="0">
                <a:latin typeface="Calibri"/>
                <a:cs typeface="Calibri"/>
              </a:rPr>
              <a:t>tạo  </a:t>
            </a:r>
            <a:r>
              <a:rPr dirty="0">
                <a:latin typeface="Calibri"/>
                <a:cs typeface="Calibri"/>
              </a:rPr>
              <a:t>các đối </a:t>
            </a:r>
            <a:r>
              <a:rPr spc="2" dirty="0">
                <a:latin typeface="Calibri"/>
                <a:cs typeface="Calibri"/>
              </a:rPr>
              <a:t>tượng </a:t>
            </a:r>
            <a:r>
              <a:rPr dirty="0">
                <a:latin typeface="Calibri"/>
                <a:cs typeface="Calibri"/>
              </a:rPr>
              <a:t>bản</a:t>
            </a:r>
            <a:r>
              <a:rPr spc="-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đồ.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873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Cuối </a:t>
            </a:r>
            <a:r>
              <a:rPr spc="2" dirty="0">
                <a:latin typeface="Calibri"/>
                <a:cs typeface="Calibri"/>
              </a:rPr>
              <a:t>cùng, </a:t>
            </a:r>
            <a:r>
              <a:rPr dirty="0">
                <a:latin typeface="Calibri"/>
                <a:cs typeface="Calibri"/>
              </a:rPr>
              <a:t>các đối </a:t>
            </a:r>
            <a:r>
              <a:rPr spc="2" dirty="0">
                <a:latin typeface="Calibri"/>
                <a:cs typeface="Calibri"/>
              </a:rPr>
              <a:t>tượng </a:t>
            </a:r>
            <a:r>
              <a:rPr dirty="0">
                <a:latin typeface="Calibri"/>
                <a:cs typeface="Calibri"/>
              </a:rPr>
              <a:t>bản </a:t>
            </a:r>
            <a:r>
              <a:rPr spc="2" dirty="0">
                <a:latin typeface="Calibri"/>
                <a:cs typeface="Calibri"/>
              </a:rPr>
              <a:t>đồ được </a:t>
            </a:r>
            <a:r>
              <a:rPr dirty="0">
                <a:latin typeface="Calibri"/>
                <a:cs typeface="Calibri"/>
              </a:rPr>
              <a:t>hiển thị </a:t>
            </a:r>
            <a:r>
              <a:rPr spc="2" dirty="0">
                <a:latin typeface="Calibri"/>
                <a:cs typeface="Calibri"/>
              </a:rPr>
              <a:t>cùng </a:t>
            </a:r>
            <a:r>
              <a:rPr dirty="0">
                <a:latin typeface="Calibri"/>
                <a:cs typeface="Calibri"/>
              </a:rPr>
              <a:t>với các </a:t>
            </a:r>
            <a:r>
              <a:rPr spc="2" dirty="0">
                <a:latin typeface="Calibri"/>
                <a:cs typeface="Calibri"/>
              </a:rPr>
              <a:t>thông </a:t>
            </a:r>
            <a:r>
              <a:rPr dirty="0">
                <a:latin typeface="Calibri"/>
                <a:cs typeface="Calibri"/>
              </a:rPr>
              <a:t>tin vị trí hiện</a:t>
            </a:r>
            <a:r>
              <a:rPr spc="-94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tại</a:t>
            </a:r>
            <a:endParaRPr>
              <a:latin typeface="Calibri"/>
              <a:cs typeface="Calibri"/>
            </a:endParaRPr>
          </a:p>
          <a:p>
            <a:pPr marL="125916">
              <a:lnSpc>
                <a:spcPts val="915"/>
              </a:lnSpc>
            </a:pPr>
            <a:r>
              <a:rPr dirty="0">
                <a:latin typeface="Calibri"/>
                <a:cs typeface="Calibri"/>
              </a:rPr>
              <a:t>trong các </a:t>
            </a:r>
            <a:r>
              <a:rPr spc="2" dirty="0">
                <a:latin typeface="Calibri"/>
                <a:cs typeface="Calibri"/>
              </a:rPr>
              <a:t>thẻ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&lt;div&gt;.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4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Hình dưới đây hiển thị vị trí hiện </a:t>
            </a:r>
            <a:r>
              <a:rPr spc="-2" dirty="0">
                <a:latin typeface="Calibri"/>
                <a:cs typeface="Calibri"/>
              </a:rPr>
              <a:t>tại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người dùng trên Google</a:t>
            </a:r>
            <a:r>
              <a:rPr spc="-7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Maps.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1183" y="1454150"/>
            <a:ext cx="2303213" cy="1292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-139440"/>
            <a:ext cx="2416921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13" dirty="0"/>
              <a:t>Kéo </a:t>
            </a:r>
            <a:r>
              <a:rPr spc="-15" dirty="0"/>
              <a:t>và </a:t>
            </a:r>
            <a:r>
              <a:rPr spc="-2" dirty="0"/>
              <a:t>thả </a:t>
            </a:r>
            <a:r>
              <a:rPr spc="-11" dirty="0"/>
              <a:t>(Drag </a:t>
            </a:r>
            <a:r>
              <a:rPr spc="-2" dirty="0"/>
              <a:t>and</a:t>
            </a:r>
            <a:r>
              <a:rPr spc="11" dirty="0"/>
              <a:t> </a:t>
            </a:r>
            <a:r>
              <a:rPr spc="-9" dirty="0"/>
              <a:t>Drop)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32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32357" y="387350"/>
            <a:ext cx="3630745" cy="303519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8268716" y="0"/>
                </a:moveTo>
                <a:lnTo>
                  <a:pt x="113283" y="0"/>
                </a:lnTo>
                <a:lnTo>
                  <a:pt x="69190" y="8895"/>
                </a:lnTo>
                <a:lnTo>
                  <a:pt x="33181" y="33162"/>
                </a:lnTo>
                <a:lnTo>
                  <a:pt x="8903" y="69169"/>
                </a:lnTo>
                <a:lnTo>
                  <a:pt x="0" y="113284"/>
                </a:lnTo>
                <a:lnTo>
                  <a:pt x="0" y="566420"/>
                </a:lnTo>
                <a:lnTo>
                  <a:pt x="8903" y="610534"/>
                </a:lnTo>
                <a:lnTo>
                  <a:pt x="33181" y="646541"/>
                </a:lnTo>
                <a:lnTo>
                  <a:pt x="69190" y="670808"/>
                </a:lnTo>
                <a:lnTo>
                  <a:pt x="113283" y="679703"/>
                </a:lnTo>
                <a:lnTo>
                  <a:pt x="8268716" y="679703"/>
                </a:lnTo>
                <a:lnTo>
                  <a:pt x="8312830" y="670808"/>
                </a:lnTo>
                <a:lnTo>
                  <a:pt x="8348837" y="646541"/>
                </a:lnTo>
                <a:lnTo>
                  <a:pt x="8373104" y="610534"/>
                </a:lnTo>
                <a:lnTo>
                  <a:pt x="8382000" y="566420"/>
                </a:lnTo>
                <a:lnTo>
                  <a:pt x="8382000" y="113284"/>
                </a:lnTo>
                <a:lnTo>
                  <a:pt x="8373104" y="69169"/>
                </a:lnTo>
                <a:lnTo>
                  <a:pt x="8348837" y="33162"/>
                </a:lnTo>
                <a:lnTo>
                  <a:pt x="8312830" y="8895"/>
                </a:lnTo>
                <a:lnTo>
                  <a:pt x="8268716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357" y="388631"/>
            <a:ext cx="3630745" cy="303519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0" y="113284"/>
                </a:moveTo>
                <a:lnTo>
                  <a:pt x="8903" y="69169"/>
                </a:lnTo>
                <a:lnTo>
                  <a:pt x="33181" y="33162"/>
                </a:lnTo>
                <a:lnTo>
                  <a:pt x="69190" y="8895"/>
                </a:lnTo>
                <a:lnTo>
                  <a:pt x="113283" y="0"/>
                </a:lnTo>
                <a:lnTo>
                  <a:pt x="8268716" y="0"/>
                </a:lnTo>
                <a:lnTo>
                  <a:pt x="8312830" y="8895"/>
                </a:lnTo>
                <a:lnTo>
                  <a:pt x="8348837" y="33162"/>
                </a:lnTo>
                <a:lnTo>
                  <a:pt x="8373104" y="69169"/>
                </a:lnTo>
                <a:lnTo>
                  <a:pt x="8382000" y="113284"/>
                </a:lnTo>
                <a:lnTo>
                  <a:pt x="8382000" y="566420"/>
                </a:lnTo>
                <a:lnTo>
                  <a:pt x="8373104" y="610534"/>
                </a:lnTo>
                <a:lnTo>
                  <a:pt x="8348837" y="646541"/>
                </a:lnTo>
                <a:lnTo>
                  <a:pt x="8312830" y="670808"/>
                </a:lnTo>
                <a:lnTo>
                  <a:pt x="8268716" y="679703"/>
                </a:lnTo>
                <a:lnTo>
                  <a:pt x="113283" y="679703"/>
                </a:lnTo>
                <a:lnTo>
                  <a:pt x="69190" y="670808"/>
                </a:lnTo>
                <a:lnTo>
                  <a:pt x="33181" y="646541"/>
                </a:lnTo>
                <a:lnTo>
                  <a:pt x="8903" y="610534"/>
                </a:lnTo>
                <a:lnTo>
                  <a:pt x="0" y="566420"/>
                </a:lnTo>
                <a:lnTo>
                  <a:pt x="0" y="11328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768350"/>
            <a:ext cx="3630745" cy="295301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8271764" y="0"/>
                </a:moveTo>
                <a:lnTo>
                  <a:pt x="110236" y="0"/>
                </a:lnTo>
                <a:lnTo>
                  <a:pt x="67326" y="8669"/>
                </a:lnTo>
                <a:lnTo>
                  <a:pt x="32286" y="32305"/>
                </a:lnTo>
                <a:lnTo>
                  <a:pt x="8662" y="67347"/>
                </a:lnTo>
                <a:lnTo>
                  <a:pt x="0" y="110236"/>
                </a:lnTo>
                <a:lnTo>
                  <a:pt x="0" y="551179"/>
                </a:lnTo>
                <a:lnTo>
                  <a:pt x="8662" y="594068"/>
                </a:lnTo>
                <a:lnTo>
                  <a:pt x="32286" y="629110"/>
                </a:lnTo>
                <a:lnTo>
                  <a:pt x="67326" y="652746"/>
                </a:lnTo>
                <a:lnTo>
                  <a:pt x="110236" y="661415"/>
                </a:lnTo>
                <a:lnTo>
                  <a:pt x="8271764" y="661415"/>
                </a:lnTo>
                <a:lnTo>
                  <a:pt x="8314652" y="652746"/>
                </a:lnTo>
                <a:lnTo>
                  <a:pt x="8349694" y="629110"/>
                </a:lnTo>
                <a:lnTo>
                  <a:pt x="8373330" y="594068"/>
                </a:lnTo>
                <a:lnTo>
                  <a:pt x="8382000" y="551179"/>
                </a:lnTo>
                <a:lnTo>
                  <a:pt x="8382000" y="110236"/>
                </a:lnTo>
                <a:lnTo>
                  <a:pt x="8373330" y="67347"/>
                </a:lnTo>
                <a:lnTo>
                  <a:pt x="8349694" y="32305"/>
                </a:lnTo>
                <a:lnTo>
                  <a:pt x="8314652" y="8669"/>
                </a:lnTo>
                <a:lnTo>
                  <a:pt x="827176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768350"/>
            <a:ext cx="3630745" cy="295301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0" y="110236"/>
                </a:moveTo>
                <a:lnTo>
                  <a:pt x="8662" y="67347"/>
                </a:lnTo>
                <a:lnTo>
                  <a:pt x="32286" y="32305"/>
                </a:lnTo>
                <a:lnTo>
                  <a:pt x="67326" y="8669"/>
                </a:lnTo>
                <a:lnTo>
                  <a:pt x="110236" y="0"/>
                </a:lnTo>
                <a:lnTo>
                  <a:pt x="8271764" y="0"/>
                </a:lnTo>
                <a:lnTo>
                  <a:pt x="8314652" y="8669"/>
                </a:lnTo>
                <a:lnTo>
                  <a:pt x="8349694" y="32305"/>
                </a:lnTo>
                <a:lnTo>
                  <a:pt x="8373330" y="67347"/>
                </a:lnTo>
                <a:lnTo>
                  <a:pt x="8382000" y="110236"/>
                </a:lnTo>
                <a:lnTo>
                  <a:pt x="8382000" y="551179"/>
                </a:lnTo>
                <a:lnTo>
                  <a:pt x="8373330" y="594068"/>
                </a:lnTo>
                <a:lnTo>
                  <a:pt x="8349694" y="629110"/>
                </a:lnTo>
                <a:lnTo>
                  <a:pt x="8314652" y="652746"/>
                </a:lnTo>
                <a:lnTo>
                  <a:pt x="8271764" y="661415"/>
                </a:lnTo>
                <a:lnTo>
                  <a:pt x="110236" y="661415"/>
                </a:lnTo>
                <a:lnTo>
                  <a:pt x="67326" y="652746"/>
                </a:lnTo>
                <a:lnTo>
                  <a:pt x="32286" y="629110"/>
                </a:lnTo>
                <a:lnTo>
                  <a:pt x="8662" y="594068"/>
                </a:lnTo>
                <a:lnTo>
                  <a:pt x="0" y="551179"/>
                </a:lnTo>
                <a:lnTo>
                  <a:pt x="0" y="11023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1106455"/>
            <a:ext cx="3630745" cy="271495"/>
          </a:xfrm>
          <a:custGeom>
            <a:avLst/>
            <a:gdLst/>
            <a:ahLst/>
            <a:cxnLst/>
            <a:rect l="l" t="t" r="r" b="b"/>
            <a:pathLst>
              <a:path w="8382000" h="608329">
                <a:moveTo>
                  <a:pt x="8280654" y="0"/>
                </a:moveTo>
                <a:lnTo>
                  <a:pt x="101346" y="0"/>
                </a:lnTo>
                <a:lnTo>
                  <a:pt x="61898" y="7959"/>
                </a:lnTo>
                <a:lnTo>
                  <a:pt x="29684" y="29670"/>
                </a:lnTo>
                <a:lnTo>
                  <a:pt x="7964" y="61882"/>
                </a:lnTo>
                <a:lnTo>
                  <a:pt x="0" y="101346"/>
                </a:lnTo>
                <a:lnTo>
                  <a:pt x="0" y="506729"/>
                </a:lnTo>
                <a:lnTo>
                  <a:pt x="7964" y="546193"/>
                </a:lnTo>
                <a:lnTo>
                  <a:pt x="29684" y="578405"/>
                </a:lnTo>
                <a:lnTo>
                  <a:pt x="61898" y="600116"/>
                </a:lnTo>
                <a:lnTo>
                  <a:pt x="101346" y="608076"/>
                </a:lnTo>
                <a:lnTo>
                  <a:pt x="8280654" y="608076"/>
                </a:lnTo>
                <a:lnTo>
                  <a:pt x="8320117" y="600116"/>
                </a:lnTo>
                <a:lnTo>
                  <a:pt x="8352329" y="578405"/>
                </a:lnTo>
                <a:lnTo>
                  <a:pt x="8374040" y="546193"/>
                </a:lnTo>
                <a:lnTo>
                  <a:pt x="8382000" y="506729"/>
                </a:lnTo>
                <a:lnTo>
                  <a:pt x="8382000" y="101346"/>
                </a:lnTo>
                <a:lnTo>
                  <a:pt x="8374040" y="61882"/>
                </a:lnTo>
                <a:lnTo>
                  <a:pt x="8352329" y="29670"/>
                </a:lnTo>
                <a:lnTo>
                  <a:pt x="8320117" y="7959"/>
                </a:lnTo>
                <a:lnTo>
                  <a:pt x="8280654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106455"/>
            <a:ext cx="3630745" cy="271495"/>
          </a:xfrm>
          <a:custGeom>
            <a:avLst/>
            <a:gdLst/>
            <a:ahLst/>
            <a:cxnLst/>
            <a:rect l="l" t="t" r="r" b="b"/>
            <a:pathLst>
              <a:path w="8382000" h="608329">
                <a:moveTo>
                  <a:pt x="0" y="101346"/>
                </a:moveTo>
                <a:lnTo>
                  <a:pt x="7964" y="61882"/>
                </a:lnTo>
                <a:lnTo>
                  <a:pt x="29684" y="29670"/>
                </a:lnTo>
                <a:lnTo>
                  <a:pt x="61898" y="7959"/>
                </a:lnTo>
                <a:lnTo>
                  <a:pt x="101346" y="0"/>
                </a:lnTo>
                <a:lnTo>
                  <a:pt x="8280654" y="0"/>
                </a:lnTo>
                <a:lnTo>
                  <a:pt x="8320117" y="7959"/>
                </a:lnTo>
                <a:lnTo>
                  <a:pt x="8352329" y="29670"/>
                </a:lnTo>
                <a:lnTo>
                  <a:pt x="8374040" y="61882"/>
                </a:lnTo>
                <a:lnTo>
                  <a:pt x="8382000" y="101346"/>
                </a:lnTo>
                <a:lnTo>
                  <a:pt x="8382000" y="506729"/>
                </a:lnTo>
                <a:lnTo>
                  <a:pt x="8374040" y="546193"/>
                </a:lnTo>
                <a:lnTo>
                  <a:pt x="8352329" y="578405"/>
                </a:lnTo>
                <a:lnTo>
                  <a:pt x="8320117" y="600116"/>
                </a:lnTo>
                <a:lnTo>
                  <a:pt x="8280654" y="608076"/>
                </a:lnTo>
                <a:lnTo>
                  <a:pt x="101346" y="608076"/>
                </a:lnTo>
                <a:lnTo>
                  <a:pt x="61898" y="600116"/>
                </a:lnTo>
                <a:lnTo>
                  <a:pt x="29684" y="578405"/>
                </a:lnTo>
                <a:lnTo>
                  <a:pt x="7964" y="546193"/>
                </a:lnTo>
                <a:lnTo>
                  <a:pt x="0" y="506729"/>
                </a:lnTo>
                <a:lnTo>
                  <a:pt x="0" y="10134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357" y="1417489"/>
            <a:ext cx="3630745" cy="265261"/>
          </a:xfrm>
          <a:custGeom>
            <a:avLst/>
            <a:gdLst/>
            <a:ahLst/>
            <a:cxnLst/>
            <a:rect l="l" t="t" r="r" b="b"/>
            <a:pathLst>
              <a:path w="8382000" h="594360">
                <a:moveTo>
                  <a:pt x="8282940" y="0"/>
                </a:moveTo>
                <a:lnTo>
                  <a:pt x="99060" y="0"/>
                </a:lnTo>
                <a:lnTo>
                  <a:pt x="60500" y="7780"/>
                </a:lnTo>
                <a:lnTo>
                  <a:pt x="29013" y="29003"/>
                </a:lnTo>
                <a:lnTo>
                  <a:pt x="7784" y="60489"/>
                </a:lnTo>
                <a:lnTo>
                  <a:pt x="0" y="99060"/>
                </a:lnTo>
                <a:lnTo>
                  <a:pt x="0" y="495300"/>
                </a:lnTo>
                <a:lnTo>
                  <a:pt x="7784" y="533870"/>
                </a:lnTo>
                <a:lnTo>
                  <a:pt x="29013" y="565356"/>
                </a:lnTo>
                <a:lnTo>
                  <a:pt x="60500" y="586579"/>
                </a:lnTo>
                <a:lnTo>
                  <a:pt x="99060" y="594360"/>
                </a:lnTo>
                <a:lnTo>
                  <a:pt x="8282940" y="594360"/>
                </a:lnTo>
                <a:lnTo>
                  <a:pt x="8321510" y="586579"/>
                </a:lnTo>
                <a:lnTo>
                  <a:pt x="8352996" y="565356"/>
                </a:lnTo>
                <a:lnTo>
                  <a:pt x="8374219" y="533870"/>
                </a:lnTo>
                <a:lnTo>
                  <a:pt x="8382000" y="495300"/>
                </a:lnTo>
                <a:lnTo>
                  <a:pt x="8382000" y="99060"/>
                </a:lnTo>
                <a:lnTo>
                  <a:pt x="8374219" y="60489"/>
                </a:lnTo>
                <a:lnTo>
                  <a:pt x="8352996" y="29003"/>
                </a:lnTo>
                <a:lnTo>
                  <a:pt x="8321510" y="7780"/>
                </a:lnTo>
                <a:lnTo>
                  <a:pt x="8282940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357" y="1417489"/>
            <a:ext cx="3630745" cy="265261"/>
          </a:xfrm>
          <a:custGeom>
            <a:avLst/>
            <a:gdLst/>
            <a:ahLst/>
            <a:cxnLst/>
            <a:rect l="l" t="t" r="r" b="b"/>
            <a:pathLst>
              <a:path w="8382000" h="594360">
                <a:moveTo>
                  <a:pt x="0" y="99060"/>
                </a:moveTo>
                <a:lnTo>
                  <a:pt x="7784" y="60489"/>
                </a:lnTo>
                <a:lnTo>
                  <a:pt x="29013" y="29003"/>
                </a:lnTo>
                <a:lnTo>
                  <a:pt x="60500" y="7780"/>
                </a:lnTo>
                <a:lnTo>
                  <a:pt x="99060" y="0"/>
                </a:lnTo>
                <a:lnTo>
                  <a:pt x="8282940" y="0"/>
                </a:lnTo>
                <a:lnTo>
                  <a:pt x="8321510" y="7780"/>
                </a:lnTo>
                <a:lnTo>
                  <a:pt x="8352996" y="29003"/>
                </a:lnTo>
                <a:lnTo>
                  <a:pt x="8374219" y="60489"/>
                </a:lnTo>
                <a:lnTo>
                  <a:pt x="8382000" y="99060"/>
                </a:lnTo>
                <a:lnTo>
                  <a:pt x="8382000" y="495300"/>
                </a:lnTo>
                <a:lnTo>
                  <a:pt x="8374219" y="533870"/>
                </a:lnTo>
                <a:lnTo>
                  <a:pt x="8352996" y="565356"/>
                </a:lnTo>
                <a:lnTo>
                  <a:pt x="8321510" y="586579"/>
                </a:lnTo>
                <a:lnTo>
                  <a:pt x="8282940" y="594360"/>
                </a:lnTo>
                <a:lnTo>
                  <a:pt x="99060" y="594360"/>
                </a:lnTo>
                <a:lnTo>
                  <a:pt x="60500" y="586579"/>
                </a:lnTo>
                <a:lnTo>
                  <a:pt x="29013" y="565356"/>
                </a:lnTo>
                <a:lnTo>
                  <a:pt x="7784" y="533870"/>
                </a:lnTo>
                <a:lnTo>
                  <a:pt x="0" y="495300"/>
                </a:lnTo>
                <a:lnTo>
                  <a:pt x="0" y="9906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357" y="1835150"/>
            <a:ext cx="3630745" cy="291333"/>
          </a:xfrm>
          <a:custGeom>
            <a:avLst/>
            <a:gdLst/>
            <a:ahLst/>
            <a:cxnLst/>
            <a:rect l="l" t="t" r="r" b="b"/>
            <a:pathLst>
              <a:path w="8382000" h="652779">
                <a:moveTo>
                  <a:pt x="8273288" y="0"/>
                </a:moveTo>
                <a:lnTo>
                  <a:pt x="108711" y="0"/>
                </a:lnTo>
                <a:lnTo>
                  <a:pt x="66399" y="8538"/>
                </a:lnTo>
                <a:lnTo>
                  <a:pt x="31843" y="31829"/>
                </a:lnTo>
                <a:lnTo>
                  <a:pt x="8544" y="66383"/>
                </a:lnTo>
                <a:lnTo>
                  <a:pt x="0" y="108712"/>
                </a:lnTo>
                <a:lnTo>
                  <a:pt x="0" y="543560"/>
                </a:lnTo>
                <a:lnTo>
                  <a:pt x="8544" y="585888"/>
                </a:lnTo>
                <a:lnTo>
                  <a:pt x="31843" y="620442"/>
                </a:lnTo>
                <a:lnTo>
                  <a:pt x="66399" y="643733"/>
                </a:lnTo>
                <a:lnTo>
                  <a:pt x="108711" y="652271"/>
                </a:lnTo>
                <a:lnTo>
                  <a:pt x="8273288" y="652271"/>
                </a:lnTo>
                <a:lnTo>
                  <a:pt x="8315616" y="643733"/>
                </a:lnTo>
                <a:lnTo>
                  <a:pt x="8350170" y="620442"/>
                </a:lnTo>
                <a:lnTo>
                  <a:pt x="8373461" y="585888"/>
                </a:lnTo>
                <a:lnTo>
                  <a:pt x="8382000" y="543560"/>
                </a:lnTo>
                <a:lnTo>
                  <a:pt x="8382000" y="108712"/>
                </a:lnTo>
                <a:lnTo>
                  <a:pt x="8373461" y="66383"/>
                </a:lnTo>
                <a:lnTo>
                  <a:pt x="8350170" y="31829"/>
                </a:lnTo>
                <a:lnTo>
                  <a:pt x="8315616" y="8538"/>
                </a:lnTo>
                <a:lnTo>
                  <a:pt x="8273288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57" y="1835150"/>
            <a:ext cx="3630745" cy="291333"/>
          </a:xfrm>
          <a:custGeom>
            <a:avLst/>
            <a:gdLst/>
            <a:ahLst/>
            <a:cxnLst/>
            <a:rect l="l" t="t" r="r" b="b"/>
            <a:pathLst>
              <a:path w="8382000" h="652779">
                <a:moveTo>
                  <a:pt x="0" y="108712"/>
                </a:moveTo>
                <a:lnTo>
                  <a:pt x="8544" y="66383"/>
                </a:lnTo>
                <a:lnTo>
                  <a:pt x="31843" y="31829"/>
                </a:lnTo>
                <a:lnTo>
                  <a:pt x="66399" y="8538"/>
                </a:lnTo>
                <a:lnTo>
                  <a:pt x="108711" y="0"/>
                </a:lnTo>
                <a:lnTo>
                  <a:pt x="8273288" y="0"/>
                </a:lnTo>
                <a:lnTo>
                  <a:pt x="8315616" y="8538"/>
                </a:lnTo>
                <a:lnTo>
                  <a:pt x="8350170" y="31829"/>
                </a:lnTo>
                <a:lnTo>
                  <a:pt x="8373461" y="66383"/>
                </a:lnTo>
                <a:lnTo>
                  <a:pt x="8382000" y="108712"/>
                </a:lnTo>
                <a:lnTo>
                  <a:pt x="8382000" y="543560"/>
                </a:lnTo>
                <a:lnTo>
                  <a:pt x="8373461" y="585888"/>
                </a:lnTo>
                <a:lnTo>
                  <a:pt x="8350170" y="620442"/>
                </a:lnTo>
                <a:lnTo>
                  <a:pt x="8315616" y="643733"/>
                </a:lnTo>
                <a:lnTo>
                  <a:pt x="8273288" y="652271"/>
                </a:lnTo>
                <a:lnTo>
                  <a:pt x="108711" y="652271"/>
                </a:lnTo>
                <a:lnTo>
                  <a:pt x="66399" y="643733"/>
                </a:lnTo>
                <a:lnTo>
                  <a:pt x="31843" y="620442"/>
                </a:lnTo>
                <a:lnTo>
                  <a:pt x="8544" y="585888"/>
                </a:lnTo>
                <a:lnTo>
                  <a:pt x="0" y="543560"/>
                </a:lnTo>
                <a:lnTo>
                  <a:pt x="0" y="1087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357" y="2253695"/>
            <a:ext cx="3630745" cy="287082"/>
          </a:xfrm>
          <a:custGeom>
            <a:avLst/>
            <a:gdLst/>
            <a:ahLst/>
            <a:cxnLst/>
            <a:rect l="l" t="t" r="r" b="b"/>
            <a:pathLst>
              <a:path w="8382000" h="643254">
                <a:moveTo>
                  <a:pt x="8274812" y="0"/>
                </a:moveTo>
                <a:lnTo>
                  <a:pt x="107188" y="0"/>
                </a:lnTo>
                <a:lnTo>
                  <a:pt x="65467" y="8425"/>
                </a:lnTo>
                <a:lnTo>
                  <a:pt x="31395" y="31400"/>
                </a:lnTo>
                <a:lnTo>
                  <a:pt x="8423" y="65472"/>
                </a:lnTo>
                <a:lnTo>
                  <a:pt x="0" y="107187"/>
                </a:lnTo>
                <a:lnTo>
                  <a:pt x="0" y="535939"/>
                </a:lnTo>
                <a:lnTo>
                  <a:pt x="8423" y="577660"/>
                </a:lnTo>
                <a:lnTo>
                  <a:pt x="31395" y="611732"/>
                </a:lnTo>
                <a:lnTo>
                  <a:pt x="65467" y="634704"/>
                </a:lnTo>
                <a:lnTo>
                  <a:pt x="107188" y="643128"/>
                </a:lnTo>
                <a:lnTo>
                  <a:pt x="8274812" y="643128"/>
                </a:lnTo>
                <a:lnTo>
                  <a:pt x="8316527" y="634704"/>
                </a:lnTo>
                <a:lnTo>
                  <a:pt x="8350599" y="611732"/>
                </a:lnTo>
                <a:lnTo>
                  <a:pt x="8373574" y="577660"/>
                </a:lnTo>
                <a:lnTo>
                  <a:pt x="8382000" y="535939"/>
                </a:lnTo>
                <a:lnTo>
                  <a:pt x="8382000" y="107187"/>
                </a:lnTo>
                <a:lnTo>
                  <a:pt x="8373574" y="65472"/>
                </a:lnTo>
                <a:lnTo>
                  <a:pt x="8350599" y="31400"/>
                </a:lnTo>
                <a:lnTo>
                  <a:pt x="8316527" y="8425"/>
                </a:lnTo>
                <a:lnTo>
                  <a:pt x="8274812" y="0"/>
                </a:lnTo>
                <a:close/>
              </a:path>
            </a:pathLst>
          </a:custGeom>
          <a:solidFill>
            <a:srgbClr val="B7DE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2357" y="2253695"/>
            <a:ext cx="3630745" cy="287082"/>
          </a:xfrm>
          <a:custGeom>
            <a:avLst/>
            <a:gdLst/>
            <a:ahLst/>
            <a:cxnLst/>
            <a:rect l="l" t="t" r="r" b="b"/>
            <a:pathLst>
              <a:path w="8382000" h="643254">
                <a:moveTo>
                  <a:pt x="0" y="107187"/>
                </a:moveTo>
                <a:lnTo>
                  <a:pt x="8423" y="65472"/>
                </a:lnTo>
                <a:lnTo>
                  <a:pt x="31395" y="31400"/>
                </a:lnTo>
                <a:lnTo>
                  <a:pt x="65467" y="8425"/>
                </a:lnTo>
                <a:lnTo>
                  <a:pt x="107188" y="0"/>
                </a:lnTo>
                <a:lnTo>
                  <a:pt x="8274812" y="0"/>
                </a:lnTo>
                <a:lnTo>
                  <a:pt x="8316527" y="8425"/>
                </a:lnTo>
                <a:lnTo>
                  <a:pt x="8350599" y="31400"/>
                </a:lnTo>
                <a:lnTo>
                  <a:pt x="8373574" y="65472"/>
                </a:lnTo>
                <a:lnTo>
                  <a:pt x="8382000" y="107187"/>
                </a:lnTo>
                <a:lnTo>
                  <a:pt x="8382000" y="535939"/>
                </a:lnTo>
                <a:lnTo>
                  <a:pt x="8373574" y="577660"/>
                </a:lnTo>
                <a:lnTo>
                  <a:pt x="8350599" y="611732"/>
                </a:lnTo>
                <a:lnTo>
                  <a:pt x="8316527" y="634704"/>
                </a:lnTo>
                <a:lnTo>
                  <a:pt x="8274812" y="643128"/>
                </a:lnTo>
                <a:lnTo>
                  <a:pt x="107188" y="643128"/>
                </a:lnTo>
                <a:lnTo>
                  <a:pt x="65467" y="634704"/>
                </a:lnTo>
                <a:lnTo>
                  <a:pt x="31395" y="611732"/>
                </a:lnTo>
                <a:lnTo>
                  <a:pt x="8423" y="577660"/>
                </a:lnTo>
                <a:lnTo>
                  <a:pt x="0" y="535939"/>
                </a:lnTo>
                <a:lnTo>
                  <a:pt x="0" y="10718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357" y="2593093"/>
            <a:ext cx="3630745" cy="259876"/>
          </a:xfrm>
          <a:custGeom>
            <a:avLst/>
            <a:gdLst/>
            <a:ahLst/>
            <a:cxnLst/>
            <a:rect l="l" t="t" r="r" b="b"/>
            <a:pathLst>
              <a:path w="8382000" h="582295">
                <a:moveTo>
                  <a:pt x="8284972" y="0"/>
                </a:moveTo>
                <a:lnTo>
                  <a:pt x="97028" y="0"/>
                </a:lnTo>
                <a:lnTo>
                  <a:pt x="59262" y="7625"/>
                </a:lnTo>
                <a:lnTo>
                  <a:pt x="28421" y="28421"/>
                </a:lnTo>
                <a:lnTo>
                  <a:pt x="7625" y="59262"/>
                </a:lnTo>
                <a:lnTo>
                  <a:pt x="0" y="97028"/>
                </a:lnTo>
                <a:lnTo>
                  <a:pt x="0" y="485140"/>
                </a:lnTo>
                <a:lnTo>
                  <a:pt x="7625" y="522905"/>
                </a:lnTo>
                <a:lnTo>
                  <a:pt x="28421" y="553746"/>
                </a:lnTo>
                <a:lnTo>
                  <a:pt x="59262" y="574542"/>
                </a:lnTo>
                <a:lnTo>
                  <a:pt x="97028" y="582168"/>
                </a:lnTo>
                <a:lnTo>
                  <a:pt x="8284972" y="582168"/>
                </a:lnTo>
                <a:lnTo>
                  <a:pt x="8322742" y="574542"/>
                </a:lnTo>
                <a:lnTo>
                  <a:pt x="8353583" y="553746"/>
                </a:lnTo>
                <a:lnTo>
                  <a:pt x="8374376" y="522905"/>
                </a:lnTo>
                <a:lnTo>
                  <a:pt x="8382000" y="485140"/>
                </a:lnTo>
                <a:lnTo>
                  <a:pt x="8382000" y="97028"/>
                </a:lnTo>
                <a:lnTo>
                  <a:pt x="8374376" y="59262"/>
                </a:lnTo>
                <a:lnTo>
                  <a:pt x="8353583" y="28421"/>
                </a:lnTo>
                <a:lnTo>
                  <a:pt x="8322742" y="7625"/>
                </a:lnTo>
                <a:lnTo>
                  <a:pt x="8284972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2357" y="2593093"/>
            <a:ext cx="3630745" cy="259876"/>
          </a:xfrm>
          <a:custGeom>
            <a:avLst/>
            <a:gdLst/>
            <a:ahLst/>
            <a:cxnLst/>
            <a:rect l="l" t="t" r="r" b="b"/>
            <a:pathLst>
              <a:path w="8382000" h="582295">
                <a:moveTo>
                  <a:pt x="0" y="97028"/>
                </a:moveTo>
                <a:lnTo>
                  <a:pt x="7625" y="59262"/>
                </a:lnTo>
                <a:lnTo>
                  <a:pt x="28421" y="28421"/>
                </a:lnTo>
                <a:lnTo>
                  <a:pt x="59262" y="7625"/>
                </a:lnTo>
                <a:lnTo>
                  <a:pt x="97028" y="0"/>
                </a:lnTo>
                <a:lnTo>
                  <a:pt x="8284972" y="0"/>
                </a:lnTo>
                <a:lnTo>
                  <a:pt x="8322742" y="7625"/>
                </a:lnTo>
                <a:lnTo>
                  <a:pt x="8353583" y="28421"/>
                </a:lnTo>
                <a:lnTo>
                  <a:pt x="8374376" y="59262"/>
                </a:lnTo>
                <a:lnTo>
                  <a:pt x="8382000" y="97028"/>
                </a:lnTo>
                <a:lnTo>
                  <a:pt x="8382000" y="485140"/>
                </a:lnTo>
                <a:lnTo>
                  <a:pt x="8374376" y="522905"/>
                </a:lnTo>
                <a:lnTo>
                  <a:pt x="8353583" y="553746"/>
                </a:lnTo>
                <a:lnTo>
                  <a:pt x="8322742" y="574542"/>
                </a:lnTo>
                <a:lnTo>
                  <a:pt x="8284972" y="582168"/>
                </a:lnTo>
                <a:lnTo>
                  <a:pt x="97028" y="582168"/>
                </a:lnTo>
                <a:lnTo>
                  <a:pt x="59262" y="574542"/>
                </a:lnTo>
                <a:lnTo>
                  <a:pt x="28421" y="553746"/>
                </a:lnTo>
                <a:lnTo>
                  <a:pt x="7625" y="522905"/>
                </a:lnTo>
                <a:lnTo>
                  <a:pt x="0" y="485140"/>
                </a:lnTo>
                <a:lnTo>
                  <a:pt x="0" y="9702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68510" y="387350"/>
            <a:ext cx="3594592" cy="2467044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7522" marR="2229">
              <a:lnSpc>
                <a:spcPts val="820"/>
              </a:lnSpc>
              <a:spcBef>
                <a:spcPts val="178"/>
              </a:spcBef>
            </a:pPr>
            <a:r>
              <a:rPr spc="-2" dirty="0">
                <a:latin typeface="Arial"/>
                <a:cs typeface="Arial"/>
              </a:rPr>
              <a:t>HTML5 </a:t>
            </a:r>
            <a:r>
              <a:rPr spc="-4" dirty="0">
                <a:latin typeface="Arial"/>
                <a:cs typeface="Arial"/>
              </a:rPr>
              <a:t>xác </a:t>
            </a:r>
            <a:r>
              <a:rPr spc="-2" dirty="0">
                <a:latin typeface="Arial"/>
                <a:cs typeface="Arial"/>
              </a:rPr>
              <a:t>định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4" dirty="0">
                <a:latin typeface="Arial"/>
                <a:cs typeface="Arial"/>
              </a:rPr>
              <a:t>hoạt </a:t>
            </a:r>
            <a:r>
              <a:rPr spc="-2" dirty="0">
                <a:latin typeface="Arial"/>
                <a:cs typeface="Arial"/>
              </a:rPr>
              <a:t>động kéo-và-thả </a:t>
            </a:r>
            <a:r>
              <a:rPr spc="-4" dirty="0">
                <a:latin typeface="Arial"/>
                <a:cs typeface="Arial"/>
              </a:rPr>
              <a:t>được </a:t>
            </a:r>
            <a:r>
              <a:rPr spc="-2" dirty="0">
                <a:latin typeface="Arial"/>
                <a:cs typeface="Arial"/>
              </a:rPr>
              <a:t>dựa trên các sự kiện. </a:t>
            </a:r>
            <a:r>
              <a:rPr spc="-4" dirty="0">
                <a:latin typeface="Arial"/>
                <a:cs typeface="Arial"/>
              </a:rPr>
              <a:t>Hiện </a:t>
            </a:r>
            <a:r>
              <a:rPr spc="-20" dirty="0">
                <a:latin typeface="Arial"/>
                <a:cs typeface="Arial"/>
              </a:rPr>
              <a:t>nay,  </a:t>
            </a:r>
            <a:r>
              <a:rPr spc="-4" dirty="0">
                <a:latin typeface="Arial"/>
                <a:cs typeface="Arial"/>
              </a:rPr>
              <a:t>hoạt động </a:t>
            </a:r>
            <a:r>
              <a:rPr spc="-2" dirty="0">
                <a:latin typeface="Arial"/>
                <a:cs typeface="Arial"/>
              </a:rPr>
              <a:t>kéo-và-thả được hỗ trợ </a:t>
            </a:r>
            <a:r>
              <a:rPr spc="-4" dirty="0">
                <a:latin typeface="Arial"/>
                <a:cs typeface="Arial"/>
              </a:rPr>
              <a:t>bởi </a:t>
            </a:r>
            <a:r>
              <a:rPr spc="-2" dirty="0">
                <a:latin typeface="Arial"/>
                <a:cs typeface="Arial"/>
              </a:rPr>
              <a:t>tất cả các trình </a:t>
            </a:r>
            <a:r>
              <a:rPr spc="-4" dirty="0">
                <a:latin typeface="Arial"/>
                <a:cs typeface="Arial"/>
              </a:rPr>
              <a:t>duyệt</a:t>
            </a:r>
            <a:r>
              <a:rPr spc="66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chính.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7243" marR="225645">
              <a:lnSpc>
                <a:spcPts val="820"/>
              </a:lnSpc>
              <a:spcBef>
                <a:spcPts val="2"/>
              </a:spcBef>
            </a:pPr>
            <a:r>
              <a:rPr spc="-2" dirty="0">
                <a:latin typeface="Arial"/>
                <a:cs typeface="Arial"/>
              </a:rPr>
              <a:t>Cơ </a:t>
            </a:r>
            <a:r>
              <a:rPr dirty="0">
                <a:latin typeface="Arial"/>
                <a:cs typeface="Arial"/>
              </a:rPr>
              <a:t>chế </a:t>
            </a:r>
            <a:r>
              <a:rPr spc="-2" dirty="0">
                <a:latin typeface="Arial"/>
                <a:cs typeface="Arial"/>
              </a:rPr>
              <a:t>dựa </a:t>
            </a:r>
            <a:r>
              <a:rPr dirty="0">
                <a:latin typeface="Arial"/>
                <a:cs typeface="Arial"/>
              </a:rPr>
              <a:t>trên sự </a:t>
            </a:r>
            <a:r>
              <a:rPr spc="-2" dirty="0">
                <a:latin typeface="Arial"/>
                <a:cs typeface="Arial"/>
              </a:rPr>
              <a:t>kiện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phép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sao </a:t>
            </a:r>
            <a:r>
              <a:rPr spc="-2" dirty="0">
                <a:latin typeface="Arial"/>
                <a:cs typeface="Arial"/>
              </a:rPr>
              <a:t>chép, </a:t>
            </a:r>
            <a:r>
              <a:rPr dirty="0">
                <a:latin typeface="Arial"/>
                <a:cs typeface="Arial"/>
              </a:rPr>
              <a:t>sắp </a:t>
            </a:r>
            <a:r>
              <a:rPr spc="-2" dirty="0">
                <a:latin typeface="Arial"/>
                <a:cs typeface="Arial"/>
              </a:rPr>
              <a:t>xếp </a:t>
            </a:r>
            <a:r>
              <a:rPr spc="-4" dirty="0">
                <a:latin typeface="Arial"/>
                <a:cs typeface="Arial"/>
              </a:rPr>
              <a:t>lại,  </a:t>
            </a:r>
            <a:r>
              <a:rPr spc="-2" dirty="0">
                <a:latin typeface="Arial"/>
                <a:cs typeface="Arial"/>
              </a:rPr>
              <a:t>hoặc bị xóa </a:t>
            </a:r>
            <a:r>
              <a:rPr dirty="0">
                <a:latin typeface="Arial"/>
                <a:cs typeface="Arial"/>
              </a:rPr>
              <a:t>trên </a:t>
            </a:r>
            <a:r>
              <a:rPr spc="-2" dirty="0">
                <a:latin typeface="Arial"/>
                <a:cs typeface="Arial"/>
              </a:rPr>
              <a:t>một trang</a:t>
            </a:r>
            <a:r>
              <a:rPr spc="4" dirty="0">
                <a:latin typeface="Arial"/>
                <a:cs typeface="Arial"/>
              </a:rPr>
              <a:t> </a:t>
            </a:r>
            <a:r>
              <a:rPr spc="-7" dirty="0"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6129" marR="142073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Các thao </a:t>
            </a:r>
            <a:r>
              <a:rPr dirty="0">
                <a:latin typeface="Arial"/>
                <a:cs typeface="Arial"/>
              </a:rPr>
              <a:t>tác </a:t>
            </a:r>
            <a:r>
              <a:rPr spc="-2" dirty="0">
                <a:latin typeface="Arial"/>
                <a:cs typeface="Arial"/>
              </a:rPr>
              <a:t>kéo-và-thả </a:t>
            </a:r>
            <a:r>
              <a:rPr spc="-4" dirty="0">
                <a:latin typeface="Arial"/>
                <a:cs typeface="Arial"/>
              </a:rPr>
              <a:t>liên quan đến </a:t>
            </a:r>
            <a:r>
              <a:rPr spc="-2" dirty="0">
                <a:latin typeface="Arial"/>
                <a:cs typeface="Arial"/>
              </a:rPr>
              <a:t>việc 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spc="-2" dirty="0">
                <a:latin typeface="Arial"/>
                <a:cs typeface="Arial"/>
              </a:rPr>
              <a:t>một thiết bị trỏ </a:t>
            </a:r>
            <a:r>
              <a:rPr spc="-4" dirty="0">
                <a:latin typeface="Arial"/>
                <a:cs typeface="Arial"/>
              </a:rPr>
              <a:t>như </a:t>
            </a:r>
            <a:r>
              <a:rPr spc="-2" dirty="0">
                <a:latin typeface="Arial"/>
                <a:cs typeface="Arial"/>
              </a:rPr>
              <a:t>chuột  trên một </a:t>
            </a:r>
            <a:r>
              <a:rPr spc="-4" dirty="0">
                <a:latin typeface="Arial"/>
                <a:cs typeface="Arial"/>
              </a:rPr>
              <a:t>phương </a:t>
            </a:r>
            <a:r>
              <a:rPr spc="-2" dirty="0">
                <a:latin typeface="Arial"/>
                <a:cs typeface="Arial"/>
              </a:rPr>
              <a:t>tiện hình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ảnh.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dirty="0">
              <a:latin typeface="Times New Roman"/>
              <a:cs typeface="Times New Roman"/>
            </a:endParaRPr>
          </a:p>
          <a:p>
            <a:pPr marL="5571" marR="204195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Để </a:t>
            </a:r>
            <a:r>
              <a:rPr dirty="0">
                <a:latin typeface="Arial"/>
                <a:cs typeface="Arial"/>
              </a:rPr>
              <a:t>thực </a:t>
            </a:r>
            <a:r>
              <a:rPr spc="-2" dirty="0">
                <a:latin typeface="Arial"/>
                <a:cs typeface="Arial"/>
              </a:rPr>
              <a:t>hiện </a:t>
            </a:r>
            <a:r>
              <a:rPr dirty="0">
                <a:latin typeface="Arial"/>
                <a:cs typeface="Arial"/>
              </a:rPr>
              <a:t>các thao tác </a:t>
            </a:r>
            <a:r>
              <a:rPr spc="-2" dirty="0">
                <a:latin typeface="Arial"/>
                <a:cs typeface="Arial"/>
              </a:rPr>
              <a:t>kéo, một </a:t>
            </a:r>
            <a:r>
              <a:rPr dirty="0">
                <a:latin typeface="Arial"/>
                <a:cs typeface="Arial"/>
              </a:rPr>
              <a:t>sự </a:t>
            </a:r>
            <a:r>
              <a:rPr spc="-2" dirty="0">
                <a:latin typeface="Arial"/>
                <a:cs typeface="Arial"/>
              </a:rPr>
              <a:t>kiện </a:t>
            </a:r>
            <a:r>
              <a:rPr spc="-4" dirty="0">
                <a:latin typeface="Arial"/>
                <a:cs typeface="Arial"/>
              </a:rPr>
              <a:t>mousedown </a:t>
            </a:r>
            <a:r>
              <a:rPr spc="-2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kích </a:t>
            </a:r>
            <a:r>
              <a:rPr spc="-2" dirty="0">
                <a:latin typeface="Arial"/>
                <a:cs typeface="Arial"/>
              </a:rPr>
              <a:t>hoạt </a:t>
            </a:r>
            <a:r>
              <a:rPr dirty="0">
                <a:latin typeface="Arial"/>
                <a:cs typeface="Arial"/>
              </a:rPr>
              <a:t>sau  </a:t>
            </a:r>
            <a:r>
              <a:rPr spc="-2" dirty="0">
                <a:latin typeface="Arial"/>
                <a:cs typeface="Arial"/>
              </a:rPr>
              <a:t>nhiều </a:t>
            </a:r>
            <a:r>
              <a:rPr dirty="0">
                <a:latin typeface="Arial"/>
                <a:cs typeface="Arial"/>
              </a:rPr>
              <a:t>sự </a:t>
            </a:r>
            <a:r>
              <a:rPr spc="-2" dirty="0">
                <a:latin typeface="Arial"/>
                <a:cs typeface="Arial"/>
              </a:rPr>
              <a:t>kiện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mousemove.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6686"/>
            <a:r>
              <a:rPr spc="-2" dirty="0">
                <a:latin typeface="Arial"/>
                <a:cs typeface="Arial"/>
              </a:rPr>
              <a:t>Tương </a:t>
            </a:r>
            <a:r>
              <a:rPr dirty="0">
                <a:latin typeface="Arial"/>
                <a:cs typeface="Arial"/>
              </a:rPr>
              <a:t>tự </a:t>
            </a:r>
            <a:r>
              <a:rPr spc="-2" dirty="0">
                <a:latin typeface="Arial"/>
                <a:cs typeface="Arial"/>
              </a:rPr>
              <a:t>như </a:t>
            </a:r>
            <a:r>
              <a:rPr spc="-20" dirty="0">
                <a:latin typeface="Arial"/>
                <a:cs typeface="Arial"/>
              </a:rPr>
              <a:t>vậy,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4" dirty="0">
                <a:latin typeface="Arial"/>
                <a:cs typeface="Arial"/>
              </a:rPr>
              <a:t>hoạt </a:t>
            </a:r>
            <a:r>
              <a:rPr spc="-2" dirty="0">
                <a:latin typeface="Arial"/>
                <a:cs typeface="Arial"/>
              </a:rPr>
              <a:t>động </a:t>
            </a:r>
            <a:r>
              <a:rPr dirty="0">
                <a:latin typeface="Arial"/>
                <a:cs typeface="Arial"/>
              </a:rPr>
              <a:t>thả </a:t>
            </a:r>
            <a:r>
              <a:rPr spc="-2" dirty="0">
                <a:latin typeface="Arial"/>
                <a:cs typeface="Arial"/>
              </a:rPr>
              <a:t>được thực hiện </a:t>
            </a:r>
            <a:r>
              <a:rPr dirty="0">
                <a:latin typeface="Arial"/>
                <a:cs typeface="Arial"/>
              </a:rPr>
              <a:t>khi </a:t>
            </a:r>
            <a:r>
              <a:rPr spc="-4" dirty="0">
                <a:latin typeface="Arial"/>
                <a:cs typeface="Arial"/>
              </a:rPr>
              <a:t>người </a:t>
            </a:r>
            <a:r>
              <a:rPr spc="-2" dirty="0">
                <a:latin typeface="Arial"/>
                <a:cs typeface="Arial"/>
              </a:rPr>
              <a:t>dùng nhả</a:t>
            </a:r>
            <a:r>
              <a:rPr spc="68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chuột.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6686" marR="27579">
              <a:lnSpc>
                <a:spcPts val="820"/>
              </a:lnSpc>
              <a:spcBef>
                <a:spcPts val="715"/>
              </a:spcBef>
            </a:pPr>
            <a:r>
              <a:rPr dirty="0">
                <a:latin typeface="Arial"/>
                <a:cs typeface="Arial"/>
              </a:rPr>
              <a:t>Ưu </a:t>
            </a:r>
            <a:r>
              <a:rPr spc="-2" dirty="0">
                <a:latin typeface="Arial"/>
                <a:cs typeface="Arial"/>
              </a:rPr>
              <a:t>điểm </a:t>
            </a:r>
            <a:r>
              <a:rPr dirty="0">
                <a:latin typeface="Arial"/>
                <a:cs typeface="Arial"/>
              </a:rPr>
              <a:t>của cơ chế </a:t>
            </a:r>
            <a:r>
              <a:rPr spc="-2" dirty="0">
                <a:latin typeface="Arial"/>
                <a:cs typeface="Arial"/>
              </a:rPr>
              <a:t>kéo-và-thả là nó đã </a:t>
            </a:r>
            <a:r>
              <a:rPr spc="-4" dirty="0">
                <a:latin typeface="Arial"/>
                <a:cs typeface="Arial"/>
              </a:rPr>
              <a:t>mang lại </a:t>
            </a:r>
            <a:r>
              <a:rPr spc="-2" dirty="0">
                <a:latin typeface="Arial"/>
                <a:cs typeface="Arial"/>
              </a:rPr>
              <a:t>các </a:t>
            </a:r>
            <a:r>
              <a:rPr spc="-4" dirty="0">
                <a:latin typeface="Arial"/>
                <a:cs typeface="Arial"/>
              </a:rPr>
              <a:t>hoạt động </a:t>
            </a:r>
            <a:r>
              <a:rPr spc="-2" dirty="0">
                <a:latin typeface="Arial"/>
                <a:cs typeface="Arial"/>
              </a:rPr>
              <a:t>kéo-và-thả vào  mức độ trình</a:t>
            </a:r>
            <a:r>
              <a:rPr spc="-4" dirty="0">
                <a:latin typeface="Arial"/>
                <a:cs typeface="Arial"/>
              </a:rPr>
              <a:t> duyệt.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2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5571" marR="76608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Điều này làm </a:t>
            </a:r>
            <a:r>
              <a:rPr dirty="0">
                <a:latin typeface="Arial"/>
                <a:cs typeface="Arial"/>
              </a:rPr>
              <a:t>cho các </a:t>
            </a:r>
            <a:r>
              <a:rPr spc="-2" dirty="0">
                <a:latin typeface="Arial"/>
                <a:cs typeface="Arial"/>
              </a:rPr>
              <a:t>lập </a:t>
            </a:r>
            <a:r>
              <a:rPr dirty="0">
                <a:latin typeface="Arial"/>
                <a:cs typeface="Arial"/>
              </a:rPr>
              <a:t>trình </a:t>
            </a:r>
            <a:r>
              <a:rPr spc="-2" dirty="0">
                <a:latin typeface="Arial"/>
                <a:cs typeface="Arial"/>
              </a:rPr>
              <a:t>dễ dàng hơn, do đó loại </a:t>
            </a:r>
            <a:r>
              <a:rPr dirty="0">
                <a:latin typeface="Arial"/>
                <a:cs typeface="Arial"/>
              </a:rPr>
              <a:t>trừ sự </a:t>
            </a:r>
            <a:r>
              <a:rPr spc="-2" dirty="0">
                <a:latin typeface="Arial"/>
                <a:cs typeface="Arial"/>
              </a:rPr>
              <a:t>cần thiết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2" dirty="0">
                <a:latin typeface="Arial"/>
                <a:cs typeface="Arial"/>
              </a:rPr>
              <a:t>mã  </a:t>
            </a:r>
            <a:r>
              <a:rPr dirty="0">
                <a:latin typeface="Arial"/>
                <a:cs typeface="Arial"/>
              </a:rPr>
              <a:t>JavaScript </a:t>
            </a:r>
            <a:r>
              <a:rPr spc="-2" dirty="0">
                <a:latin typeface="Arial"/>
                <a:cs typeface="Arial"/>
              </a:rPr>
              <a:t>phức </a:t>
            </a:r>
            <a:r>
              <a:rPr dirty="0">
                <a:latin typeface="Arial"/>
                <a:cs typeface="Arial"/>
              </a:rPr>
              <a:t>tạp </a:t>
            </a:r>
            <a:r>
              <a:rPr spc="-2" dirty="0">
                <a:latin typeface="Arial"/>
                <a:cs typeface="Arial"/>
              </a:rPr>
              <a:t>bằng </a:t>
            </a:r>
            <a:r>
              <a:rPr dirty="0">
                <a:latin typeface="Arial"/>
                <a:cs typeface="Arial"/>
              </a:rPr>
              <a:t>văn </a:t>
            </a:r>
            <a:r>
              <a:rPr spc="-2" dirty="0">
                <a:latin typeface="Arial"/>
                <a:cs typeface="Arial"/>
              </a:rPr>
              <a:t>bản </a:t>
            </a:r>
            <a:r>
              <a:rPr dirty="0">
                <a:latin typeface="Arial"/>
                <a:cs typeface="Arial"/>
              </a:rPr>
              <a:t>trong các </a:t>
            </a:r>
            <a:r>
              <a:rPr spc="-2" dirty="0">
                <a:latin typeface="Arial"/>
                <a:cs typeface="Arial"/>
              </a:rPr>
              <a:t>phiên bản </a:t>
            </a:r>
            <a:r>
              <a:rPr dirty="0">
                <a:latin typeface="Arial"/>
                <a:cs typeface="Arial"/>
              </a:rPr>
              <a:t>HTML trước</a:t>
            </a:r>
            <a:r>
              <a:rPr spc="-11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đó.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-139440"/>
            <a:ext cx="1958402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Hành động </a:t>
            </a:r>
            <a:r>
              <a:rPr spc="-22" dirty="0"/>
              <a:t>kéo</a:t>
            </a:r>
            <a:r>
              <a:rPr spc="-26" dirty="0"/>
              <a:t> </a:t>
            </a:r>
            <a:r>
              <a:rPr spc="-9" dirty="0"/>
              <a:t>(Drag)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64384" y="442441"/>
            <a:ext cx="3498718" cy="223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4384" y="442441"/>
            <a:ext cx="3498718" cy="223885"/>
          </a:xfrm>
          <a:custGeom>
            <a:avLst/>
            <a:gdLst/>
            <a:ahLst/>
            <a:cxnLst/>
            <a:rect l="l" t="t" r="r" b="b"/>
            <a:pathLst>
              <a:path w="8077200" h="501650">
                <a:moveTo>
                  <a:pt x="0" y="108203"/>
                </a:moveTo>
                <a:lnTo>
                  <a:pt x="8506" y="66115"/>
                </a:lnTo>
                <a:lnTo>
                  <a:pt x="31703" y="31718"/>
                </a:lnTo>
                <a:lnTo>
                  <a:pt x="66110" y="8512"/>
                </a:lnTo>
                <a:lnTo>
                  <a:pt x="108242" y="0"/>
                </a:lnTo>
                <a:lnTo>
                  <a:pt x="7968996" y="0"/>
                </a:lnTo>
                <a:lnTo>
                  <a:pt x="8011084" y="8512"/>
                </a:lnTo>
                <a:lnTo>
                  <a:pt x="8045481" y="31718"/>
                </a:lnTo>
                <a:lnTo>
                  <a:pt x="8068687" y="66115"/>
                </a:lnTo>
                <a:lnTo>
                  <a:pt x="8077200" y="108203"/>
                </a:lnTo>
                <a:lnTo>
                  <a:pt x="8077200" y="393191"/>
                </a:lnTo>
                <a:lnTo>
                  <a:pt x="8068687" y="435280"/>
                </a:lnTo>
                <a:lnTo>
                  <a:pt x="8045481" y="469677"/>
                </a:lnTo>
                <a:lnTo>
                  <a:pt x="8011084" y="492883"/>
                </a:lnTo>
                <a:lnTo>
                  <a:pt x="7968996" y="501396"/>
                </a:lnTo>
                <a:lnTo>
                  <a:pt x="108242" y="501396"/>
                </a:lnTo>
                <a:lnTo>
                  <a:pt x="66110" y="492883"/>
                </a:lnTo>
                <a:lnTo>
                  <a:pt x="31703" y="469677"/>
                </a:lnTo>
                <a:lnTo>
                  <a:pt x="8506" y="435280"/>
                </a:lnTo>
                <a:lnTo>
                  <a:pt x="0" y="393191"/>
                </a:lnTo>
                <a:lnTo>
                  <a:pt x="0" y="10820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7025" y="714503"/>
            <a:ext cx="3498718" cy="3373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7025" y="714503"/>
            <a:ext cx="3498718" cy="337527"/>
          </a:xfrm>
          <a:custGeom>
            <a:avLst/>
            <a:gdLst/>
            <a:ahLst/>
            <a:cxnLst/>
            <a:rect l="l" t="t" r="r" b="b"/>
            <a:pathLst>
              <a:path w="8077200" h="756285">
                <a:moveTo>
                  <a:pt x="0" y="163195"/>
                </a:moveTo>
                <a:lnTo>
                  <a:pt x="5829" y="119797"/>
                </a:lnTo>
                <a:lnTo>
                  <a:pt x="22280" y="80809"/>
                </a:lnTo>
                <a:lnTo>
                  <a:pt x="47798" y="47783"/>
                </a:lnTo>
                <a:lnTo>
                  <a:pt x="80826" y="22272"/>
                </a:lnTo>
                <a:lnTo>
                  <a:pt x="119810" y="5826"/>
                </a:lnTo>
                <a:lnTo>
                  <a:pt x="163195" y="0"/>
                </a:lnTo>
                <a:lnTo>
                  <a:pt x="7914005" y="0"/>
                </a:lnTo>
                <a:lnTo>
                  <a:pt x="7957402" y="5826"/>
                </a:lnTo>
                <a:lnTo>
                  <a:pt x="7996390" y="22272"/>
                </a:lnTo>
                <a:lnTo>
                  <a:pt x="8029416" y="47783"/>
                </a:lnTo>
                <a:lnTo>
                  <a:pt x="8054927" y="80809"/>
                </a:lnTo>
                <a:lnTo>
                  <a:pt x="8071373" y="119797"/>
                </a:lnTo>
                <a:lnTo>
                  <a:pt x="8077200" y="163195"/>
                </a:lnTo>
                <a:lnTo>
                  <a:pt x="8077200" y="592709"/>
                </a:lnTo>
                <a:lnTo>
                  <a:pt x="8071373" y="636106"/>
                </a:lnTo>
                <a:lnTo>
                  <a:pt x="8054927" y="675094"/>
                </a:lnTo>
                <a:lnTo>
                  <a:pt x="8029416" y="708120"/>
                </a:lnTo>
                <a:lnTo>
                  <a:pt x="7996390" y="733631"/>
                </a:lnTo>
                <a:lnTo>
                  <a:pt x="7957402" y="750077"/>
                </a:lnTo>
                <a:lnTo>
                  <a:pt x="7914005" y="755903"/>
                </a:lnTo>
                <a:lnTo>
                  <a:pt x="163195" y="755903"/>
                </a:lnTo>
                <a:lnTo>
                  <a:pt x="119810" y="750077"/>
                </a:lnTo>
                <a:lnTo>
                  <a:pt x="80826" y="733631"/>
                </a:lnTo>
                <a:lnTo>
                  <a:pt x="47798" y="708120"/>
                </a:lnTo>
                <a:lnTo>
                  <a:pt x="22280" y="675094"/>
                </a:lnTo>
                <a:lnTo>
                  <a:pt x="5829" y="636106"/>
                </a:lnTo>
                <a:lnTo>
                  <a:pt x="0" y="592709"/>
                </a:lnTo>
                <a:lnTo>
                  <a:pt x="0" y="16319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7025" y="1122596"/>
            <a:ext cx="3498718" cy="2271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7025" y="1122596"/>
            <a:ext cx="3498718" cy="227285"/>
          </a:xfrm>
          <a:custGeom>
            <a:avLst/>
            <a:gdLst/>
            <a:ahLst/>
            <a:cxnLst/>
            <a:rect l="l" t="t" r="r" b="b"/>
            <a:pathLst>
              <a:path w="8077200" h="509269">
                <a:moveTo>
                  <a:pt x="0" y="109854"/>
                </a:moveTo>
                <a:lnTo>
                  <a:pt x="8635" y="67079"/>
                </a:lnTo>
                <a:lnTo>
                  <a:pt x="32184" y="32162"/>
                </a:lnTo>
                <a:lnTo>
                  <a:pt x="67111" y="8628"/>
                </a:lnTo>
                <a:lnTo>
                  <a:pt x="109880" y="0"/>
                </a:lnTo>
                <a:lnTo>
                  <a:pt x="7967345" y="0"/>
                </a:lnTo>
                <a:lnTo>
                  <a:pt x="8010120" y="8628"/>
                </a:lnTo>
                <a:lnTo>
                  <a:pt x="8045037" y="32162"/>
                </a:lnTo>
                <a:lnTo>
                  <a:pt x="8068571" y="67079"/>
                </a:lnTo>
                <a:lnTo>
                  <a:pt x="8077200" y="109854"/>
                </a:lnTo>
                <a:lnTo>
                  <a:pt x="8077200" y="399161"/>
                </a:lnTo>
                <a:lnTo>
                  <a:pt x="8068571" y="441936"/>
                </a:lnTo>
                <a:lnTo>
                  <a:pt x="8045037" y="476853"/>
                </a:lnTo>
                <a:lnTo>
                  <a:pt x="8010120" y="500387"/>
                </a:lnTo>
                <a:lnTo>
                  <a:pt x="7967345" y="509015"/>
                </a:lnTo>
                <a:lnTo>
                  <a:pt x="109880" y="509015"/>
                </a:lnTo>
                <a:lnTo>
                  <a:pt x="67111" y="500387"/>
                </a:lnTo>
                <a:lnTo>
                  <a:pt x="32184" y="476853"/>
                </a:lnTo>
                <a:lnTo>
                  <a:pt x="8635" y="441936"/>
                </a:lnTo>
                <a:lnTo>
                  <a:pt x="0" y="399161"/>
                </a:lnTo>
                <a:lnTo>
                  <a:pt x="0" y="10985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12343" y="499007"/>
            <a:ext cx="3503669" cy="242192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216173" indent="-123130">
              <a:spcBef>
                <a:spcPts val="42"/>
              </a:spcBef>
              <a:buAutoNum type="arabicPeriod"/>
              <a:tabLst>
                <a:tab pos="191659" algn="l"/>
              </a:tabLst>
            </a:pPr>
            <a:r>
              <a:rPr sz="700" spc="-2" dirty="0">
                <a:latin typeface="Arial"/>
                <a:cs typeface="Arial"/>
              </a:rPr>
              <a:t>Thiết lập các thuộc tính của </a:t>
            </a:r>
            <a:r>
              <a:rPr sz="700" spc="-4" dirty="0">
                <a:latin typeface="Arial"/>
                <a:cs typeface="Arial"/>
              </a:rPr>
              <a:t>một phần </a:t>
            </a:r>
            <a:r>
              <a:rPr sz="700" spc="-2" dirty="0">
                <a:latin typeface="Arial"/>
                <a:cs typeface="Arial"/>
              </a:rPr>
              <a:t>tử có thể kéo </a:t>
            </a:r>
            <a:r>
              <a:rPr sz="700" spc="-4" dirty="0">
                <a:latin typeface="Arial"/>
                <a:cs typeface="Arial"/>
              </a:rPr>
              <a:t>được</a:t>
            </a:r>
            <a:r>
              <a:rPr sz="700" spc="55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kéo.</a:t>
            </a:r>
            <a:endParaRPr sz="700">
              <a:latin typeface="Arial"/>
              <a:cs typeface="Arial"/>
            </a:endParaRPr>
          </a:p>
          <a:p>
            <a:pPr>
              <a:spcBef>
                <a:spcPts val="2"/>
              </a:spcBef>
              <a:buFont typeface="Arial"/>
              <a:buAutoNum type="arabicPeriod"/>
            </a:pPr>
            <a:endParaRPr sz="1100">
              <a:latin typeface="Times New Roman"/>
              <a:cs typeface="Times New Roman"/>
            </a:endParaRPr>
          </a:p>
          <a:p>
            <a:pPr marL="216173" marR="2229" indent="-120344">
              <a:buAutoNum type="arabicPeriod"/>
              <a:tabLst>
                <a:tab pos="194445" algn="l"/>
              </a:tabLst>
            </a:pPr>
            <a:r>
              <a:rPr sz="700" spc="-2" dirty="0">
                <a:latin typeface="Arial"/>
                <a:cs typeface="Arial"/>
              </a:rPr>
              <a:t>Thiết lập </a:t>
            </a:r>
            <a:r>
              <a:rPr sz="700" spc="-4" dirty="0">
                <a:latin typeface="Arial"/>
                <a:cs typeface="Arial"/>
              </a:rPr>
              <a:t>một </a:t>
            </a:r>
            <a:r>
              <a:rPr sz="700" spc="-2" dirty="0">
                <a:latin typeface="Arial"/>
                <a:cs typeface="Arial"/>
              </a:rPr>
              <a:t>sự kiện ondragstart trên các phần tử mà các dữ liệu lưu trữ đang được  kéo.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AutoNum type="arabicPeriod"/>
            </a:pPr>
            <a:endParaRPr>
              <a:latin typeface="Times New Roman"/>
              <a:cs typeface="Times New Roman"/>
            </a:endParaRPr>
          </a:p>
          <a:p>
            <a:pPr marL="195559" indent="-99729">
              <a:spcBef>
                <a:spcPts val="616"/>
              </a:spcBef>
              <a:buAutoNum type="arabicPeriod"/>
              <a:tabLst>
                <a:tab pos="195838" algn="l"/>
              </a:tabLst>
            </a:pPr>
            <a:r>
              <a:rPr sz="700" spc="-4" dirty="0">
                <a:latin typeface="Arial"/>
                <a:cs typeface="Arial"/>
              </a:rPr>
              <a:t>Lưu </a:t>
            </a:r>
            <a:r>
              <a:rPr sz="700" spc="-2" dirty="0">
                <a:latin typeface="Arial"/>
                <a:cs typeface="Arial"/>
              </a:rPr>
              <a:t>trữ dữ liệu vào </a:t>
            </a:r>
            <a:r>
              <a:rPr sz="700" spc="-4" dirty="0">
                <a:latin typeface="Arial"/>
                <a:cs typeface="Arial"/>
              </a:rPr>
              <a:t>đối </a:t>
            </a:r>
            <a:r>
              <a:rPr sz="700" spc="-2" dirty="0">
                <a:latin typeface="Arial"/>
                <a:cs typeface="Arial"/>
              </a:rPr>
              <a:t>tượng</a:t>
            </a:r>
            <a:r>
              <a:rPr sz="700" spc="33" dirty="0">
                <a:latin typeface="Arial"/>
                <a:cs typeface="Arial"/>
              </a:rPr>
              <a:t> </a:t>
            </a:r>
            <a:r>
              <a:rPr sz="700" spc="-7" dirty="0">
                <a:latin typeface="Arial"/>
                <a:cs typeface="Arial"/>
              </a:rPr>
              <a:t>datatransfer.</a:t>
            </a:r>
            <a:endParaRPr sz="70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900">
              <a:latin typeface="Times New Roman"/>
              <a:cs typeface="Times New Roman"/>
            </a:endParaRPr>
          </a:p>
          <a:p>
            <a:pPr marL="125916" indent="-120344">
              <a:spcBef>
                <a:spcPts val="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159345">
              <a:spcBef>
                <a:spcPts val="257"/>
              </a:spcBef>
            </a:pPr>
            <a:r>
              <a:rPr sz="700" spc="-2" dirty="0">
                <a:latin typeface="Courier New"/>
                <a:cs typeface="Courier New"/>
              </a:rPr>
              <a:t>&lt;!DOCTYPE html&gt;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>
              <a:latin typeface="Courier New"/>
              <a:cs typeface="Courier New"/>
            </a:endParaRPr>
          </a:p>
          <a:p>
            <a:pPr marL="266317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>
              <a:latin typeface="Courier New"/>
              <a:cs typeface="Courier New"/>
            </a:endParaRPr>
          </a:p>
          <a:p>
            <a:pPr marL="373290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&lt;title&gt;Drag and Drop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API&lt;/title&gt;</a:t>
            </a:r>
            <a:endParaRPr sz="700">
              <a:latin typeface="Courier New"/>
              <a:cs typeface="Courier New"/>
            </a:endParaRPr>
          </a:p>
          <a:p>
            <a:pPr marL="266317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>
              <a:latin typeface="Courier New"/>
              <a:cs typeface="Courier New"/>
            </a:endParaRPr>
          </a:p>
          <a:p>
            <a:pPr marL="266317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>
              <a:latin typeface="Courier New"/>
              <a:cs typeface="Courier New"/>
            </a:endParaRPr>
          </a:p>
          <a:p>
            <a:pPr marL="641278" marR="119230" indent="-268267">
              <a:lnSpc>
                <a:spcPct val="101899"/>
              </a:lnSpc>
            </a:pPr>
            <a:r>
              <a:rPr sz="700" spc="-2" dirty="0">
                <a:latin typeface="Courier New"/>
                <a:cs typeface="Courier New"/>
              </a:rPr>
              <a:t>&lt;div id=”div” style=”border: red 2px solid; height:125px;  width:75px; padding: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10px”&gt;</a:t>
            </a:r>
            <a:endParaRPr sz="700">
              <a:latin typeface="Courier New"/>
              <a:cs typeface="Courier New"/>
            </a:endParaRPr>
          </a:p>
          <a:p>
            <a:pPr marL="426776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&lt;img src=”image.jpg” height=”75” width=”75”</a:t>
            </a:r>
            <a:r>
              <a:rPr sz="700" spc="4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id=”image1”</a:t>
            </a:r>
            <a:endParaRPr sz="700">
              <a:latin typeface="Courier New"/>
              <a:cs typeface="Courier New"/>
            </a:endParaRPr>
          </a:p>
          <a:p>
            <a:pPr marL="641278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draggable=”true”/&gt;</a:t>
            </a:r>
            <a:endParaRPr sz="700">
              <a:latin typeface="Courier New"/>
              <a:cs typeface="Courier New"/>
            </a:endParaRPr>
          </a:p>
          <a:p>
            <a:pPr marL="373290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&lt;/div&gt;</a:t>
            </a:r>
            <a:endParaRPr sz="700">
              <a:latin typeface="Courier New"/>
              <a:cs typeface="Courier New"/>
            </a:endParaRPr>
          </a:p>
          <a:p>
            <a:pPr marL="266317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&lt;/body&gt; &lt;/html&gt;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-139440"/>
            <a:ext cx="2268666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Sự kiện </a:t>
            </a:r>
            <a:r>
              <a:rPr spc="-22" dirty="0"/>
              <a:t>kéo </a:t>
            </a:r>
            <a:r>
              <a:rPr spc="-11" dirty="0"/>
              <a:t>(Drag</a:t>
            </a:r>
            <a:r>
              <a:rPr spc="11" dirty="0"/>
              <a:t> </a:t>
            </a:r>
            <a:r>
              <a:rPr spc="-13" dirty="0"/>
              <a:t>Events)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22960"/>
            <a:ext cx="3584536" cy="477980"/>
          </a:xfrm>
          <a:prstGeom prst="rect">
            <a:avLst/>
          </a:prstGeom>
        </p:spPr>
        <p:txBody>
          <a:bodyPr vert="horz" wrap="square" lIns="0" tIns="16157" rIns="0" bIns="0" rtlCol="0">
            <a:spAutoFit/>
          </a:bodyPr>
          <a:lstStyle/>
          <a:p>
            <a:pPr marL="125916" marR="2229" indent="-120344">
              <a:lnSpc>
                <a:spcPts val="921"/>
              </a:lnSpc>
              <a:spcBef>
                <a:spcPts val="12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11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các giai </a:t>
            </a:r>
            <a:r>
              <a:rPr spc="2" dirty="0">
                <a:latin typeface="Calibri"/>
                <a:cs typeface="Calibri"/>
              </a:rPr>
              <a:t>đoạn khác nhau của </a:t>
            </a:r>
            <a:r>
              <a:rPr dirty="0">
                <a:latin typeface="Calibri"/>
                <a:cs typeface="Calibri"/>
              </a:rPr>
              <a:t>hoạt </a:t>
            </a:r>
            <a:r>
              <a:rPr spc="2" dirty="0">
                <a:latin typeface="Calibri"/>
                <a:cs typeface="Calibri"/>
              </a:rPr>
              <a:t>động </a:t>
            </a:r>
            <a:r>
              <a:rPr spc="-2" dirty="0">
                <a:latin typeface="Calibri"/>
                <a:cs typeface="Calibri"/>
              </a:rPr>
              <a:t>kéo-và-thả,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sự kiện </a:t>
            </a:r>
            <a:r>
              <a:rPr spc="2" dirty="0">
                <a:latin typeface="Calibri"/>
                <a:cs typeface="Calibri"/>
              </a:rPr>
              <a:t>được</a:t>
            </a:r>
            <a:r>
              <a:rPr spc="-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phát  </a:t>
            </a:r>
            <a:r>
              <a:rPr spc="-4" dirty="0">
                <a:latin typeface="Calibri"/>
                <a:cs typeface="Calibri"/>
              </a:rPr>
              <a:t>ra.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86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Những </a:t>
            </a:r>
            <a:r>
              <a:rPr dirty="0">
                <a:latin typeface="Calibri"/>
                <a:cs typeface="Calibri"/>
              </a:rPr>
              <a:t>sự kiện </a:t>
            </a:r>
            <a:r>
              <a:rPr spc="-2" dirty="0">
                <a:latin typeface="Calibri"/>
                <a:cs typeface="Calibri"/>
              </a:rPr>
              <a:t>này </a:t>
            </a:r>
            <a:r>
              <a:rPr dirty="0">
                <a:latin typeface="Calibri"/>
                <a:cs typeface="Calibri"/>
              </a:rPr>
              <a:t>là sự kiện dựa trên</a:t>
            </a:r>
            <a:r>
              <a:rPr spc="-6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chuột.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3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Bảng dưới đây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sự kiện </a:t>
            </a:r>
            <a:r>
              <a:rPr spc="2" dirty="0">
                <a:latin typeface="Calibri"/>
                <a:cs typeface="Calibri"/>
              </a:rPr>
              <a:t>khác nhau </a:t>
            </a:r>
            <a:r>
              <a:rPr dirty="0">
                <a:latin typeface="Calibri"/>
                <a:cs typeface="Calibri"/>
              </a:rPr>
              <a:t>kích hoạt trong các hoạt </a:t>
            </a:r>
            <a:r>
              <a:rPr spc="2" dirty="0">
                <a:latin typeface="Calibri"/>
                <a:cs typeface="Calibri"/>
              </a:rPr>
              <a:t>động</a:t>
            </a:r>
            <a:r>
              <a:rPr spc="-86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kéo.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0754" y="982824"/>
            <a:ext cx="3480894" cy="1206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405338"/>
              </p:ext>
            </p:extLst>
          </p:nvPr>
        </p:nvGraphicFramePr>
        <p:xfrm>
          <a:off x="264054" y="986225"/>
          <a:ext cx="3465712" cy="11967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4303"/>
                <a:gridCol w="2721409"/>
              </a:tblGrid>
              <a:tr h="217366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Sự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kiện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26289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</a:tr>
              <a:tr h="362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dragstart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255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354330" marR="151765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Kích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hoạt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khi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một phần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tử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được bắt đầu được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kéo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bởi người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sử  dụng.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50" marB="0">
                    <a:solidFill>
                      <a:srgbClr val="D6E3BC"/>
                    </a:solidFill>
                  </a:tcPr>
                </a:tc>
              </a:tr>
              <a:tr h="362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drag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255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3543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Kích hoạt khi một phần tử đang được kéo sử dụng một</a:t>
                      </a:r>
                      <a:r>
                        <a:rPr sz="7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con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54330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chuột.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50" marB="0">
                    <a:solidFill>
                      <a:srgbClr val="F1DCDB"/>
                    </a:solidFill>
                  </a:tcPr>
                </a:tc>
              </a:tr>
              <a:tr h="2539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dragleave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809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354330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Kích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hoạt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khi kéo và thả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hoạt động được hoàn</a:t>
                      </a:r>
                      <a:r>
                        <a:rPr sz="700" spc="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tất.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134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44085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Đối tượng </a:t>
            </a:r>
            <a:r>
              <a:rPr spc="-22" dirty="0" err="1"/>
              <a:t>DataTransfer</a:t>
            </a:r>
            <a:r>
              <a:rPr spc="-26" dirty="0"/>
              <a:t> </a:t>
            </a:r>
            <a:r>
              <a:rPr spc="-2" dirty="0" smtClean="0"/>
              <a:t>1-</a:t>
            </a:r>
            <a:r>
              <a:rPr lang="en-US" spc="-2" dirty="0" smtClean="0"/>
              <a:t>3</a:t>
            </a:r>
            <a:endParaRPr spc="-2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79336" y="407980"/>
            <a:ext cx="3449208" cy="699249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48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Đối tượng </a:t>
            </a:r>
            <a:r>
              <a:rPr spc="-2" dirty="0">
                <a:latin typeface="Calibri"/>
                <a:cs typeface="Calibri"/>
              </a:rPr>
              <a:t>datatransfer </a:t>
            </a:r>
            <a:r>
              <a:rPr dirty="0">
                <a:latin typeface="Calibri"/>
                <a:cs typeface="Calibri"/>
              </a:rPr>
              <a:t>lưu trữ dữ liệu </a:t>
            </a:r>
            <a:r>
              <a:rPr spc="-4" dirty="0">
                <a:latin typeface="Calibri"/>
                <a:cs typeface="Calibri"/>
              </a:rPr>
              <a:t>kéo </a:t>
            </a:r>
            <a:r>
              <a:rPr spc="-2" dirty="0">
                <a:latin typeface="Calibri"/>
                <a:cs typeface="Calibri"/>
              </a:rPr>
              <a:t>vào </a:t>
            </a:r>
            <a:r>
              <a:rPr dirty="0">
                <a:latin typeface="Calibri"/>
                <a:cs typeface="Calibri"/>
              </a:rPr>
              <a:t>các hoạt </a:t>
            </a:r>
            <a:r>
              <a:rPr spc="2" dirty="0">
                <a:latin typeface="Calibri"/>
                <a:cs typeface="Calibri"/>
              </a:rPr>
              <a:t>động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kéo-và-thả.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Nó cho </a:t>
            </a:r>
            <a:r>
              <a:rPr dirty="0">
                <a:latin typeface="Calibri"/>
                <a:cs typeface="Calibri"/>
              </a:rPr>
              <a:t>phép nhận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thiết lập các dữ liệu </a:t>
            </a:r>
            <a:r>
              <a:rPr spc="2" dirty="0">
                <a:latin typeface="Calibri"/>
                <a:cs typeface="Calibri"/>
              </a:rPr>
              <a:t>được</a:t>
            </a:r>
            <a:r>
              <a:rPr spc="-92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kéo.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Nói </a:t>
            </a:r>
            <a:r>
              <a:rPr dirty="0">
                <a:latin typeface="Calibri"/>
                <a:cs typeface="Calibri"/>
              </a:rPr>
              <a:t>cách khác, các đối tượng </a:t>
            </a:r>
            <a:r>
              <a:rPr spc="-2" dirty="0">
                <a:latin typeface="Calibri"/>
                <a:cs typeface="Calibri"/>
              </a:rPr>
              <a:t>datatransfer </a:t>
            </a:r>
            <a:r>
              <a:rPr dirty="0">
                <a:latin typeface="Calibri"/>
                <a:cs typeface="Calibri"/>
              </a:rPr>
              <a:t>giữ dữ liệu trong quá trình</a:t>
            </a:r>
            <a:r>
              <a:rPr spc="-64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kéo-và-thả</a:t>
            </a:r>
            <a:endParaRPr>
              <a:latin typeface="Calibri"/>
              <a:cs typeface="Calibri"/>
            </a:endParaRPr>
          </a:p>
          <a:p>
            <a:pPr marL="125916">
              <a:lnSpc>
                <a:spcPts val="921"/>
              </a:lnSpc>
            </a:pPr>
            <a:r>
              <a:rPr dirty="0">
                <a:latin typeface="Calibri"/>
                <a:cs typeface="Calibri"/>
              </a:rPr>
              <a:t>hoạt</a:t>
            </a:r>
            <a:r>
              <a:rPr spc="-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động.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15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datatransfer </a:t>
            </a:r>
            <a:r>
              <a:rPr dirty="0">
                <a:latin typeface="Calibri"/>
                <a:cs typeface="Calibri"/>
              </a:rPr>
              <a:t>đối tượng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hai loại </a:t>
            </a:r>
            <a:r>
              <a:rPr spc="2" dirty="0">
                <a:latin typeface="Calibri"/>
                <a:cs typeface="Calibri"/>
              </a:rPr>
              <a:t>thông</a:t>
            </a:r>
            <a:r>
              <a:rPr spc="-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tin.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3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là như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63" y="1118659"/>
            <a:ext cx="52536" cy="293884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ts val="1092"/>
              </a:lnSpc>
              <a:spcBef>
                <a:spcPts val="44"/>
              </a:spcBef>
            </a:pPr>
            <a:r>
              <a:rPr sz="1100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1100">
              <a:latin typeface="Wingdings"/>
              <a:cs typeface="Wingdings"/>
            </a:endParaRPr>
          </a:p>
          <a:p>
            <a:pPr marL="5571">
              <a:lnSpc>
                <a:spcPts val="1092"/>
              </a:lnSpc>
            </a:pPr>
            <a:r>
              <a:rPr sz="1100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0319" y="1112946"/>
            <a:ext cx="1282313" cy="351742"/>
          </a:xfrm>
          <a:prstGeom prst="rect">
            <a:avLst/>
          </a:prstGeom>
        </p:spPr>
        <p:txBody>
          <a:bodyPr vert="horz" wrap="square" lIns="0" tIns="15600" rIns="0" bIns="0" rtlCol="0">
            <a:spAutoFit/>
          </a:bodyPr>
          <a:lstStyle/>
          <a:p>
            <a:pPr marL="5571">
              <a:spcBef>
                <a:spcPts val="123"/>
              </a:spcBef>
            </a:pPr>
            <a:r>
              <a:rPr sz="700" spc="-2" dirty="0">
                <a:latin typeface="Calibri"/>
                <a:cs typeface="Calibri"/>
              </a:rPr>
              <a:t>Kiểu dữ liệu của </a:t>
            </a:r>
            <a:r>
              <a:rPr sz="700" spc="-4" dirty="0">
                <a:latin typeface="Calibri"/>
                <a:cs typeface="Calibri"/>
              </a:rPr>
              <a:t>các </a:t>
            </a:r>
            <a:r>
              <a:rPr sz="700" spc="-2" dirty="0">
                <a:latin typeface="Calibri"/>
                <a:cs typeface="Calibri"/>
              </a:rPr>
              <a:t>phần tử</a:t>
            </a:r>
            <a:r>
              <a:rPr sz="700" spc="-9" dirty="0">
                <a:latin typeface="Calibri"/>
                <a:cs typeface="Calibri"/>
              </a:rPr>
              <a:t> </a:t>
            </a:r>
            <a:r>
              <a:rPr sz="700" spc="-11" dirty="0">
                <a:latin typeface="Calibri"/>
                <a:cs typeface="Calibri"/>
              </a:rPr>
              <a:t>kéo</a:t>
            </a:r>
            <a:endParaRPr sz="700" dirty="0">
              <a:latin typeface="Calibri"/>
              <a:cs typeface="Calibri"/>
            </a:endParaRPr>
          </a:p>
          <a:p>
            <a:pPr marL="5571">
              <a:spcBef>
                <a:spcPts val="79"/>
              </a:spcBef>
            </a:pPr>
            <a:r>
              <a:rPr sz="700" spc="-2" dirty="0">
                <a:latin typeface="Calibri"/>
                <a:cs typeface="Calibri"/>
              </a:rPr>
              <a:t>Giá trị của </a:t>
            </a:r>
            <a:r>
              <a:rPr sz="700" spc="-4" dirty="0">
                <a:latin typeface="Calibri"/>
                <a:cs typeface="Calibri"/>
              </a:rPr>
              <a:t>các </a:t>
            </a:r>
            <a:r>
              <a:rPr sz="700" spc="-2" dirty="0">
                <a:latin typeface="Calibri"/>
                <a:cs typeface="Calibri"/>
              </a:rPr>
              <a:t>dữ liệu được lưu</a:t>
            </a:r>
            <a:r>
              <a:rPr sz="700" spc="-4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trữ.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4619" y="1487137"/>
            <a:ext cx="3624587" cy="131480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&lt;!DOCTYPE html&gt;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&lt;html lang="en"&gt;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&lt;head&gt;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	&lt;title&gt;Drag and Drop API&lt;/title&gt;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	&lt;script&gt;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		function drag_image(event)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		{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			event.dataTransfer.setData("image", event.target.id);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		}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	&lt;/script&gt; &lt;/head&gt;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44085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Đối tượng </a:t>
            </a:r>
            <a:r>
              <a:rPr spc="-22" dirty="0" err="1"/>
              <a:t>DataTransfer</a:t>
            </a:r>
            <a:r>
              <a:rPr spc="-26" dirty="0"/>
              <a:t> </a:t>
            </a:r>
            <a:r>
              <a:rPr lang="en-US" spc="-2" dirty="0" smtClean="0"/>
              <a:t>2-3</a:t>
            </a:r>
            <a:endParaRPr spc="-2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68398" y="387350"/>
            <a:ext cx="3624587" cy="1083969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r>
              <a:rPr lang="vi-VN" sz="700" dirty="0" smtClean="0">
                <a:latin typeface="Courier New"/>
                <a:cs typeface="Courier New"/>
              </a:rPr>
              <a:t>	&lt;body&gt;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		&lt;div id="div1" style="border: blue 2px solid; height:125px;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		width:75px; padding: 10px"&gt;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		&lt;img src="image.jpg" height="75" width="75" id="image1"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		draggable="true" ondragstart="drag_image(event)"/&gt;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	&lt;/div&gt;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&lt;/body&gt;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&lt;/html&gt;</a:t>
            </a:r>
            <a:endParaRPr sz="7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69665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44085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Đối tượng </a:t>
            </a:r>
            <a:r>
              <a:rPr spc="-22" dirty="0" err="1"/>
              <a:t>DataTransfer</a:t>
            </a:r>
            <a:r>
              <a:rPr spc="-26" dirty="0"/>
              <a:t> </a:t>
            </a:r>
            <a:r>
              <a:rPr lang="en-US" spc="-2" dirty="0" smtClean="0"/>
              <a:t>3-3</a:t>
            </a:r>
            <a:endParaRPr spc="-2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79337" y="424984"/>
            <a:ext cx="3548778" cy="930081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48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11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mã, </a:t>
            </a:r>
            <a:r>
              <a:rPr dirty="0">
                <a:latin typeface="Calibri"/>
                <a:cs typeface="Calibri"/>
              </a:rPr>
              <a:t>phần </a:t>
            </a:r>
            <a:r>
              <a:rPr spc="2" dirty="0">
                <a:latin typeface="Calibri"/>
                <a:cs typeface="Calibri"/>
              </a:rPr>
              <a:t>tử </a:t>
            </a:r>
            <a:r>
              <a:rPr dirty="0">
                <a:latin typeface="Calibri"/>
                <a:cs typeface="Calibri"/>
              </a:rPr>
              <a:t>&lt;img&gt; </a:t>
            </a:r>
            <a:r>
              <a:rPr spc="2" dirty="0">
                <a:latin typeface="Calibri"/>
                <a:cs typeface="Calibri"/>
              </a:rPr>
              <a:t>đã được </a:t>
            </a:r>
            <a:r>
              <a:rPr dirty="0">
                <a:latin typeface="Calibri"/>
                <a:cs typeface="Calibri"/>
              </a:rPr>
              <a:t>thiết lập với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sự kiện</a:t>
            </a:r>
            <a:r>
              <a:rPr spc="-86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dragstart.</a:t>
            </a:r>
            <a:endParaRPr>
              <a:latin typeface="Calibri"/>
              <a:cs typeface="Calibri"/>
            </a:endParaRPr>
          </a:p>
          <a:p>
            <a:pPr marL="125916" marR="490848" indent="-120344">
              <a:lnSpc>
                <a:spcPts val="921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Khi hình </a:t>
            </a:r>
            <a:r>
              <a:rPr spc="2" dirty="0">
                <a:latin typeface="Calibri"/>
                <a:cs typeface="Calibri"/>
              </a:rPr>
              <a:t>ảnh được </a:t>
            </a:r>
            <a:r>
              <a:rPr spc="-7" dirty="0">
                <a:latin typeface="Calibri"/>
                <a:cs typeface="Calibri"/>
              </a:rPr>
              <a:t>kéo, </a:t>
            </a:r>
            <a:r>
              <a:rPr dirty="0">
                <a:latin typeface="Calibri"/>
                <a:cs typeface="Calibri"/>
              </a:rPr>
              <a:t>sau </a:t>
            </a:r>
            <a:r>
              <a:rPr spc="2" dirty="0">
                <a:latin typeface="Calibri"/>
                <a:cs typeface="Calibri"/>
              </a:rPr>
              <a:t>đó </a:t>
            </a:r>
            <a:r>
              <a:rPr dirty="0">
                <a:latin typeface="Calibri"/>
                <a:cs typeface="Calibri"/>
              </a:rPr>
              <a:t>các sự kiện </a:t>
            </a:r>
            <a:r>
              <a:rPr spc="-2" dirty="0">
                <a:latin typeface="Calibri"/>
                <a:cs typeface="Calibri"/>
              </a:rPr>
              <a:t>dragstart </a:t>
            </a:r>
            <a:r>
              <a:rPr dirty="0">
                <a:latin typeface="Calibri"/>
                <a:cs typeface="Calibri"/>
              </a:rPr>
              <a:t>phát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gọi hàm  drag_image()?.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873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Chức năng sử dụng đối tượng </a:t>
            </a:r>
            <a:r>
              <a:rPr spc="-2" dirty="0">
                <a:latin typeface="Calibri"/>
                <a:cs typeface="Calibri"/>
              </a:rPr>
              <a:t>datatransfer </a:t>
            </a:r>
            <a:r>
              <a:rPr spc="2" dirty="0">
                <a:latin typeface="Calibri"/>
                <a:cs typeface="Calibri"/>
              </a:rPr>
              <a:t>để lưu </a:t>
            </a:r>
            <a:r>
              <a:rPr dirty="0">
                <a:latin typeface="Calibri"/>
                <a:cs typeface="Calibri"/>
              </a:rPr>
              <a:t>trữ các </a:t>
            </a:r>
            <a:r>
              <a:rPr spc="2" dirty="0">
                <a:latin typeface="Calibri"/>
                <a:cs typeface="Calibri"/>
              </a:rPr>
              <a:t>dữ </a:t>
            </a:r>
            <a:r>
              <a:rPr dirty="0">
                <a:latin typeface="Calibri"/>
                <a:cs typeface="Calibri"/>
              </a:rPr>
              <a:t>liệu trong quá</a:t>
            </a:r>
            <a:r>
              <a:rPr spc="-1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trình</a:t>
            </a:r>
            <a:endParaRPr>
              <a:latin typeface="Calibri"/>
              <a:cs typeface="Calibri"/>
            </a:endParaRPr>
          </a:p>
          <a:p>
            <a:pPr marL="125916">
              <a:lnSpc>
                <a:spcPts val="921"/>
              </a:lnSpc>
            </a:pPr>
            <a:r>
              <a:rPr dirty="0">
                <a:latin typeface="Calibri"/>
                <a:cs typeface="Calibri"/>
              </a:rPr>
              <a:t>kéo-và-thả hoạt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động.</a:t>
            </a:r>
            <a:endParaRPr>
              <a:latin typeface="Calibri"/>
              <a:cs typeface="Calibri"/>
            </a:endParaRPr>
          </a:p>
          <a:p>
            <a:pPr marL="125916" marR="2229" indent="-120344">
              <a:lnSpc>
                <a:spcPts val="921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Chuỗi 'hình ảnh' đại diện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các kiểu dữ liệu </a:t>
            </a:r>
            <a:r>
              <a:rPr spc="-2" dirty="0">
                <a:latin typeface="Calibri"/>
                <a:cs typeface="Calibri"/>
              </a:rPr>
              <a:t>và event.target.id </a:t>
            </a:r>
            <a:r>
              <a:rPr dirty="0">
                <a:latin typeface="Calibri"/>
                <a:cs typeface="Calibri"/>
              </a:rPr>
              <a:t>đại diện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giá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trị  </a:t>
            </a:r>
            <a:r>
              <a:rPr spc="2" dirty="0">
                <a:latin typeface="Calibri"/>
                <a:cs typeface="Calibri"/>
              </a:rPr>
              <a:t>của thuộc </a:t>
            </a:r>
            <a:r>
              <a:rPr dirty="0">
                <a:latin typeface="Calibri"/>
                <a:cs typeface="Calibri"/>
              </a:rPr>
              <a:t>tính id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các phần </a:t>
            </a:r>
            <a:r>
              <a:rPr spc="2" dirty="0">
                <a:latin typeface="Calibri"/>
                <a:cs typeface="Calibri"/>
              </a:rPr>
              <a:t>tử</a:t>
            </a:r>
            <a:r>
              <a:rPr spc="-57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kéo.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88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spc="-2" dirty="0">
                <a:latin typeface="Calibri"/>
                <a:cs typeface="Calibri"/>
              </a:rPr>
              <a:t>thấy </a:t>
            </a:r>
            <a:r>
              <a:rPr dirty="0">
                <a:latin typeface="Calibri"/>
                <a:cs typeface="Calibri"/>
              </a:rPr>
              <a:t>phần </a:t>
            </a:r>
            <a:r>
              <a:rPr spc="2" dirty="0">
                <a:latin typeface="Calibri"/>
                <a:cs typeface="Calibri"/>
              </a:rPr>
              <a:t>tử </a:t>
            </a:r>
            <a:r>
              <a:rPr dirty="0">
                <a:latin typeface="Calibri"/>
                <a:cs typeface="Calibri"/>
              </a:rPr>
              <a:t>hình </a:t>
            </a:r>
            <a:r>
              <a:rPr spc="2" dirty="0">
                <a:latin typeface="Calibri"/>
                <a:cs typeface="Calibri"/>
              </a:rPr>
              <a:t>ảnh </a:t>
            </a:r>
            <a:r>
              <a:rPr dirty="0">
                <a:latin typeface="Calibri"/>
                <a:cs typeface="Calibri"/>
              </a:rPr>
              <a:t>sẽ </a:t>
            </a:r>
            <a:r>
              <a:rPr spc="2" dirty="0">
                <a:latin typeface="Calibri"/>
                <a:cs typeface="Calibri"/>
              </a:rPr>
              <a:t>được</a:t>
            </a:r>
            <a:r>
              <a:rPr spc="-77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kéo.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4467" y="1454150"/>
            <a:ext cx="2120274" cy="12966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-139440"/>
            <a:ext cx="1958127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Hành động thả</a:t>
            </a:r>
            <a:r>
              <a:rPr spc="-22" dirty="0"/>
              <a:t> </a:t>
            </a:r>
            <a:r>
              <a:rPr spc="-9" dirty="0"/>
              <a:t>(Drop)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38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32357" y="612480"/>
            <a:ext cx="3663752" cy="340928"/>
          </a:xfrm>
          <a:custGeom>
            <a:avLst/>
            <a:gdLst/>
            <a:ahLst/>
            <a:cxnLst/>
            <a:rect l="l" t="t" r="r" b="b"/>
            <a:pathLst>
              <a:path w="8458200" h="763905">
                <a:moveTo>
                  <a:pt x="8330946" y="0"/>
                </a:moveTo>
                <a:lnTo>
                  <a:pt x="127254" y="0"/>
                </a:lnTo>
                <a:lnTo>
                  <a:pt x="77720" y="10007"/>
                </a:lnTo>
                <a:lnTo>
                  <a:pt x="37271" y="37290"/>
                </a:lnTo>
                <a:lnTo>
                  <a:pt x="10000" y="77741"/>
                </a:lnTo>
                <a:lnTo>
                  <a:pt x="0" y="127253"/>
                </a:lnTo>
                <a:lnTo>
                  <a:pt x="0" y="636270"/>
                </a:lnTo>
                <a:lnTo>
                  <a:pt x="10000" y="685782"/>
                </a:lnTo>
                <a:lnTo>
                  <a:pt x="37271" y="726233"/>
                </a:lnTo>
                <a:lnTo>
                  <a:pt x="77720" y="753516"/>
                </a:lnTo>
                <a:lnTo>
                  <a:pt x="127254" y="763524"/>
                </a:lnTo>
                <a:lnTo>
                  <a:pt x="8330946" y="763524"/>
                </a:lnTo>
                <a:lnTo>
                  <a:pt x="8380458" y="753516"/>
                </a:lnTo>
                <a:lnTo>
                  <a:pt x="8420909" y="726233"/>
                </a:lnTo>
                <a:lnTo>
                  <a:pt x="8448192" y="685782"/>
                </a:lnTo>
                <a:lnTo>
                  <a:pt x="8458200" y="636270"/>
                </a:lnTo>
                <a:lnTo>
                  <a:pt x="8458200" y="127253"/>
                </a:lnTo>
                <a:lnTo>
                  <a:pt x="8448192" y="77741"/>
                </a:lnTo>
                <a:lnTo>
                  <a:pt x="8420909" y="37290"/>
                </a:lnTo>
                <a:lnTo>
                  <a:pt x="8380458" y="10007"/>
                </a:lnTo>
                <a:lnTo>
                  <a:pt x="8330946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357" y="612480"/>
            <a:ext cx="3663752" cy="340928"/>
          </a:xfrm>
          <a:custGeom>
            <a:avLst/>
            <a:gdLst/>
            <a:ahLst/>
            <a:cxnLst/>
            <a:rect l="l" t="t" r="r" b="b"/>
            <a:pathLst>
              <a:path w="8458200" h="763905">
                <a:moveTo>
                  <a:pt x="0" y="127253"/>
                </a:moveTo>
                <a:lnTo>
                  <a:pt x="10000" y="77741"/>
                </a:lnTo>
                <a:lnTo>
                  <a:pt x="37271" y="37290"/>
                </a:lnTo>
                <a:lnTo>
                  <a:pt x="77720" y="10007"/>
                </a:lnTo>
                <a:lnTo>
                  <a:pt x="127254" y="0"/>
                </a:lnTo>
                <a:lnTo>
                  <a:pt x="8330946" y="0"/>
                </a:lnTo>
                <a:lnTo>
                  <a:pt x="8380458" y="10007"/>
                </a:lnTo>
                <a:lnTo>
                  <a:pt x="8420909" y="37290"/>
                </a:lnTo>
                <a:lnTo>
                  <a:pt x="8448192" y="77741"/>
                </a:lnTo>
                <a:lnTo>
                  <a:pt x="8458200" y="127253"/>
                </a:lnTo>
                <a:lnTo>
                  <a:pt x="8458200" y="636270"/>
                </a:lnTo>
                <a:lnTo>
                  <a:pt x="8448192" y="685782"/>
                </a:lnTo>
                <a:lnTo>
                  <a:pt x="8420909" y="726233"/>
                </a:lnTo>
                <a:lnTo>
                  <a:pt x="8380458" y="753516"/>
                </a:lnTo>
                <a:lnTo>
                  <a:pt x="8330946" y="763524"/>
                </a:lnTo>
                <a:lnTo>
                  <a:pt x="127254" y="763524"/>
                </a:lnTo>
                <a:lnTo>
                  <a:pt x="77720" y="753516"/>
                </a:lnTo>
                <a:lnTo>
                  <a:pt x="37271" y="726233"/>
                </a:lnTo>
                <a:lnTo>
                  <a:pt x="10000" y="685782"/>
                </a:lnTo>
                <a:lnTo>
                  <a:pt x="0" y="636270"/>
                </a:lnTo>
                <a:lnTo>
                  <a:pt x="0" y="127253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1020573"/>
            <a:ext cx="3663752" cy="340078"/>
          </a:xfrm>
          <a:custGeom>
            <a:avLst/>
            <a:gdLst/>
            <a:ahLst/>
            <a:cxnLst/>
            <a:rect l="l" t="t" r="r" b="b"/>
            <a:pathLst>
              <a:path w="8458200" h="762000">
                <a:moveTo>
                  <a:pt x="8331200" y="0"/>
                </a:moveTo>
                <a:lnTo>
                  <a:pt x="127000" y="0"/>
                </a:lnTo>
                <a:lnTo>
                  <a:pt x="77565" y="9985"/>
                </a:lnTo>
                <a:lnTo>
                  <a:pt x="37196" y="37211"/>
                </a:lnTo>
                <a:lnTo>
                  <a:pt x="9980" y="77581"/>
                </a:lnTo>
                <a:lnTo>
                  <a:pt x="0" y="127000"/>
                </a:lnTo>
                <a:lnTo>
                  <a:pt x="0" y="635000"/>
                </a:lnTo>
                <a:lnTo>
                  <a:pt x="9980" y="684418"/>
                </a:lnTo>
                <a:lnTo>
                  <a:pt x="37196" y="724788"/>
                </a:lnTo>
                <a:lnTo>
                  <a:pt x="77565" y="752014"/>
                </a:lnTo>
                <a:lnTo>
                  <a:pt x="127000" y="762000"/>
                </a:lnTo>
                <a:lnTo>
                  <a:pt x="8331200" y="762000"/>
                </a:lnTo>
                <a:lnTo>
                  <a:pt x="8380618" y="752014"/>
                </a:lnTo>
                <a:lnTo>
                  <a:pt x="8420989" y="724788"/>
                </a:lnTo>
                <a:lnTo>
                  <a:pt x="8448214" y="684418"/>
                </a:lnTo>
                <a:lnTo>
                  <a:pt x="8458200" y="635000"/>
                </a:lnTo>
                <a:lnTo>
                  <a:pt x="8458200" y="127000"/>
                </a:lnTo>
                <a:lnTo>
                  <a:pt x="8448214" y="77581"/>
                </a:lnTo>
                <a:lnTo>
                  <a:pt x="8420989" y="37211"/>
                </a:lnTo>
                <a:lnTo>
                  <a:pt x="8380618" y="9985"/>
                </a:lnTo>
                <a:lnTo>
                  <a:pt x="8331200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1020573"/>
            <a:ext cx="3663752" cy="340078"/>
          </a:xfrm>
          <a:custGeom>
            <a:avLst/>
            <a:gdLst/>
            <a:ahLst/>
            <a:cxnLst/>
            <a:rect l="l" t="t" r="r" b="b"/>
            <a:pathLst>
              <a:path w="8458200" h="762000">
                <a:moveTo>
                  <a:pt x="0" y="127000"/>
                </a:moveTo>
                <a:lnTo>
                  <a:pt x="9980" y="77581"/>
                </a:lnTo>
                <a:lnTo>
                  <a:pt x="37196" y="37211"/>
                </a:lnTo>
                <a:lnTo>
                  <a:pt x="77565" y="9985"/>
                </a:lnTo>
                <a:lnTo>
                  <a:pt x="127000" y="0"/>
                </a:lnTo>
                <a:lnTo>
                  <a:pt x="8331200" y="0"/>
                </a:lnTo>
                <a:lnTo>
                  <a:pt x="8380618" y="9985"/>
                </a:lnTo>
                <a:lnTo>
                  <a:pt x="8420989" y="37211"/>
                </a:lnTo>
                <a:lnTo>
                  <a:pt x="8448214" y="77581"/>
                </a:lnTo>
                <a:lnTo>
                  <a:pt x="8458200" y="127000"/>
                </a:lnTo>
                <a:lnTo>
                  <a:pt x="8458200" y="635000"/>
                </a:lnTo>
                <a:lnTo>
                  <a:pt x="8448214" y="684418"/>
                </a:lnTo>
                <a:lnTo>
                  <a:pt x="8420989" y="724788"/>
                </a:lnTo>
                <a:lnTo>
                  <a:pt x="8380618" y="752014"/>
                </a:lnTo>
                <a:lnTo>
                  <a:pt x="8331200" y="762000"/>
                </a:lnTo>
                <a:lnTo>
                  <a:pt x="127000" y="762000"/>
                </a:lnTo>
                <a:lnTo>
                  <a:pt x="77565" y="752014"/>
                </a:lnTo>
                <a:lnTo>
                  <a:pt x="37196" y="724788"/>
                </a:lnTo>
                <a:lnTo>
                  <a:pt x="9980" y="684418"/>
                </a:lnTo>
                <a:lnTo>
                  <a:pt x="0" y="635000"/>
                </a:lnTo>
                <a:lnTo>
                  <a:pt x="0" y="1270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1450431"/>
            <a:ext cx="3663752" cy="332143"/>
          </a:xfrm>
          <a:custGeom>
            <a:avLst/>
            <a:gdLst/>
            <a:ahLst/>
            <a:cxnLst/>
            <a:rect l="l" t="t" r="r" b="b"/>
            <a:pathLst>
              <a:path w="8458200" h="744220">
                <a:moveTo>
                  <a:pt x="8334248" y="0"/>
                </a:moveTo>
                <a:lnTo>
                  <a:pt x="123952" y="0"/>
                </a:lnTo>
                <a:lnTo>
                  <a:pt x="75705" y="9741"/>
                </a:lnTo>
                <a:lnTo>
                  <a:pt x="36306" y="36306"/>
                </a:lnTo>
                <a:lnTo>
                  <a:pt x="9741" y="75705"/>
                </a:lnTo>
                <a:lnTo>
                  <a:pt x="0" y="123952"/>
                </a:lnTo>
                <a:lnTo>
                  <a:pt x="0" y="619760"/>
                </a:lnTo>
                <a:lnTo>
                  <a:pt x="9741" y="668006"/>
                </a:lnTo>
                <a:lnTo>
                  <a:pt x="36306" y="707405"/>
                </a:lnTo>
                <a:lnTo>
                  <a:pt x="75705" y="733970"/>
                </a:lnTo>
                <a:lnTo>
                  <a:pt x="123952" y="743712"/>
                </a:lnTo>
                <a:lnTo>
                  <a:pt x="8334248" y="743712"/>
                </a:lnTo>
                <a:lnTo>
                  <a:pt x="8382494" y="733970"/>
                </a:lnTo>
                <a:lnTo>
                  <a:pt x="8421893" y="707405"/>
                </a:lnTo>
                <a:lnTo>
                  <a:pt x="8448458" y="668006"/>
                </a:lnTo>
                <a:lnTo>
                  <a:pt x="8458200" y="619760"/>
                </a:lnTo>
                <a:lnTo>
                  <a:pt x="8458200" y="123952"/>
                </a:lnTo>
                <a:lnTo>
                  <a:pt x="8448458" y="75705"/>
                </a:lnTo>
                <a:lnTo>
                  <a:pt x="8421893" y="36306"/>
                </a:lnTo>
                <a:lnTo>
                  <a:pt x="8382494" y="9741"/>
                </a:lnTo>
                <a:lnTo>
                  <a:pt x="8334248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450431"/>
            <a:ext cx="3663752" cy="332143"/>
          </a:xfrm>
          <a:custGeom>
            <a:avLst/>
            <a:gdLst/>
            <a:ahLst/>
            <a:cxnLst/>
            <a:rect l="l" t="t" r="r" b="b"/>
            <a:pathLst>
              <a:path w="8458200" h="744220">
                <a:moveTo>
                  <a:pt x="0" y="123952"/>
                </a:moveTo>
                <a:lnTo>
                  <a:pt x="9741" y="75705"/>
                </a:lnTo>
                <a:lnTo>
                  <a:pt x="36306" y="36306"/>
                </a:lnTo>
                <a:lnTo>
                  <a:pt x="75705" y="9741"/>
                </a:lnTo>
                <a:lnTo>
                  <a:pt x="123952" y="0"/>
                </a:lnTo>
                <a:lnTo>
                  <a:pt x="8334248" y="0"/>
                </a:lnTo>
                <a:lnTo>
                  <a:pt x="8382494" y="9741"/>
                </a:lnTo>
                <a:lnTo>
                  <a:pt x="8421893" y="36306"/>
                </a:lnTo>
                <a:lnTo>
                  <a:pt x="8448458" y="75705"/>
                </a:lnTo>
                <a:lnTo>
                  <a:pt x="8458200" y="123952"/>
                </a:lnTo>
                <a:lnTo>
                  <a:pt x="8458200" y="619760"/>
                </a:lnTo>
                <a:lnTo>
                  <a:pt x="8448458" y="668006"/>
                </a:lnTo>
                <a:lnTo>
                  <a:pt x="8421893" y="707405"/>
                </a:lnTo>
                <a:lnTo>
                  <a:pt x="8382494" y="733970"/>
                </a:lnTo>
                <a:lnTo>
                  <a:pt x="8334248" y="743712"/>
                </a:lnTo>
                <a:lnTo>
                  <a:pt x="123952" y="743712"/>
                </a:lnTo>
                <a:lnTo>
                  <a:pt x="75705" y="733970"/>
                </a:lnTo>
                <a:lnTo>
                  <a:pt x="36306" y="707405"/>
                </a:lnTo>
                <a:lnTo>
                  <a:pt x="9741" y="668006"/>
                </a:lnTo>
                <a:lnTo>
                  <a:pt x="0" y="619760"/>
                </a:lnTo>
                <a:lnTo>
                  <a:pt x="0" y="123952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357" y="1872808"/>
            <a:ext cx="3663752" cy="346879"/>
          </a:xfrm>
          <a:custGeom>
            <a:avLst/>
            <a:gdLst/>
            <a:ahLst/>
            <a:cxnLst/>
            <a:rect l="l" t="t" r="r" b="b"/>
            <a:pathLst>
              <a:path w="8458200" h="777239">
                <a:moveTo>
                  <a:pt x="8328660" y="0"/>
                </a:moveTo>
                <a:lnTo>
                  <a:pt x="129539" y="0"/>
                </a:lnTo>
                <a:lnTo>
                  <a:pt x="79118" y="10185"/>
                </a:lnTo>
                <a:lnTo>
                  <a:pt x="37942" y="37957"/>
                </a:lnTo>
                <a:lnTo>
                  <a:pt x="10180" y="79134"/>
                </a:lnTo>
                <a:lnTo>
                  <a:pt x="0" y="129540"/>
                </a:lnTo>
                <a:lnTo>
                  <a:pt x="0" y="647700"/>
                </a:lnTo>
                <a:lnTo>
                  <a:pt x="10180" y="698105"/>
                </a:lnTo>
                <a:lnTo>
                  <a:pt x="37942" y="739282"/>
                </a:lnTo>
                <a:lnTo>
                  <a:pt x="79118" y="767054"/>
                </a:lnTo>
                <a:lnTo>
                  <a:pt x="129539" y="777240"/>
                </a:lnTo>
                <a:lnTo>
                  <a:pt x="8328660" y="777240"/>
                </a:lnTo>
                <a:lnTo>
                  <a:pt x="8379065" y="767054"/>
                </a:lnTo>
                <a:lnTo>
                  <a:pt x="8420242" y="739282"/>
                </a:lnTo>
                <a:lnTo>
                  <a:pt x="8448014" y="698105"/>
                </a:lnTo>
                <a:lnTo>
                  <a:pt x="8458200" y="647700"/>
                </a:lnTo>
                <a:lnTo>
                  <a:pt x="8458200" y="129540"/>
                </a:lnTo>
                <a:lnTo>
                  <a:pt x="8448014" y="79134"/>
                </a:lnTo>
                <a:lnTo>
                  <a:pt x="8420242" y="37957"/>
                </a:lnTo>
                <a:lnTo>
                  <a:pt x="8379065" y="10185"/>
                </a:lnTo>
                <a:lnTo>
                  <a:pt x="8328660" y="0"/>
                </a:lnTo>
                <a:close/>
              </a:path>
            </a:pathLst>
          </a:custGeom>
          <a:solidFill>
            <a:srgbClr val="FBD4B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357" y="1872808"/>
            <a:ext cx="3663752" cy="346879"/>
          </a:xfrm>
          <a:custGeom>
            <a:avLst/>
            <a:gdLst/>
            <a:ahLst/>
            <a:cxnLst/>
            <a:rect l="l" t="t" r="r" b="b"/>
            <a:pathLst>
              <a:path w="8458200" h="777239">
                <a:moveTo>
                  <a:pt x="0" y="129540"/>
                </a:moveTo>
                <a:lnTo>
                  <a:pt x="10180" y="79134"/>
                </a:lnTo>
                <a:lnTo>
                  <a:pt x="37942" y="37957"/>
                </a:lnTo>
                <a:lnTo>
                  <a:pt x="79118" y="10185"/>
                </a:lnTo>
                <a:lnTo>
                  <a:pt x="129539" y="0"/>
                </a:lnTo>
                <a:lnTo>
                  <a:pt x="8328660" y="0"/>
                </a:lnTo>
                <a:lnTo>
                  <a:pt x="8379065" y="10185"/>
                </a:lnTo>
                <a:lnTo>
                  <a:pt x="8420242" y="37957"/>
                </a:lnTo>
                <a:lnTo>
                  <a:pt x="8448014" y="79134"/>
                </a:lnTo>
                <a:lnTo>
                  <a:pt x="8458200" y="129540"/>
                </a:lnTo>
                <a:lnTo>
                  <a:pt x="8458200" y="647700"/>
                </a:lnTo>
                <a:lnTo>
                  <a:pt x="8448014" y="698105"/>
                </a:lnTo>
                <a:lnTo>
                  <a:pt x="8420242" y="739282"/>
                </a:lnTo>
                <a:lnTo>
                  <a:pt x="8379065" y="767054"/>
                </a:lnTo>
                <a:lnTo>
                  <a:pt x="8328660" y="777240"/>
                </a:lnTo>
                <a:lnTo>
                  <a:pt x="129539" y="777240"/>
                </a:lnTo>
                <a:lnTo>
                  <a:pt x="79118" y="767054"/>
                </a:lnTo>
                <a:lnTo>
                  <a:pt x="37942" y="739282"/>
                </a:lnTo>
                <a:lnTo>
                  <a:pt x="10180" y="698105"/>
                </a:lnTo>
                <a:lnTo>
                  <a:pt x="0" y="647700"/>
                </a:lnTo>
                <a:lnTo>
                  <a:pt x="0" y="12954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357" y="2286343"/>
            <a:ext cx="3663752" cy="332709"/>
          </a:xfrm>
          <a:custGeom>
            <a:avLst/>
            <a:gdLst/>
            <a:ahLst/>
            <a:cxnLst/>
            <a:rect l="l" t="t" r="r" b="b"/>
            <a:pathLst>
              <a:path w="8458200" h="745489">
                <a:moveTo>
                  <a:pt x="8333994" y="0"/>
                </a:moveTo>
                <a:lnTo>
                  <a:pt x="124206" y="0"/>
                </a:lnTo>
                <a:lnTo>
                  <a:pt x="75861" y="9763"/>
                </a:lnTo>
                <a:lnTo>
                  <a:pt x="36380" y="36385"/>
                </a:lnTo>
                <a:lnTo>
                  <a:pt x="9761" y="75866"/>
                </a:lnTo>
                <a:lnTo>
                  <a:pt x="0" y="124206"/>
                </a:lnTo>
                <a:lnTo>
                  <a:pt x="0" y="621030"/>
                </a:lnTo>
                <a:lnTo>
                  <a:pt x="9761" y="669374"/>
                </a:lnTo>
                <a:lnTo>
                  <a:pt x="36380" y="708855"/>
                </a:lnTo>
                <a:lnTo>
                  <a:pt x="75861" y="735474"/>
                </a:lnTo>
                <a:lnTo>
                  <a:pt x="124206" y="745236"/>
                </a:lnTo>
                <a:lnTo>
                  <a:pt x="8333994" y="745236"/>
                </a:lnTo>
                <a:lnTo>
                  <a:pt x="8382333" y="735474"/>
                </a:lnTo>
                <a:lnTo>
                  <a:pt x="8421814" y="708855"/>
                </a:lnTo>
                <a:lnTo>
                  <a:pt x="8448436" y="669374"/>
                </a:lnTo>
                <a:lnTo>
                  <a:pt x="8458200" y="621030"/>
                </a:lnTo>
                <a:lnTo>
                  <a:pt x="8458200" y="124206"/>
                </a:lnTo>
                <a:lnTo>
                  <a:pt x="8448436" y="75866"/>
                </a:lnTo>
                <a:lnTo>
                  <a:pt x="8421814" y="36385"/>
                </a:lnTo>
                <a:lnTo>
                  <a:pt x="8382333" y="9763"/>
                </a:lnTo>
                <a:lnTo>
                  <a:pt x="8333994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57" y="2286343"/>
            <a:ext cx="3663752" cy="332709"/>
          </a:xfrm>
          <a:custGeom>
            <a:avLst/>
            <a:gdLst/>
            <a:ahLst/>
            <a:cxnLst/>
            <a:rect l="l" t="t" r="r" b="b"/>
            <a:pathLst>
              <a:path w="8458200" h="745489">
                <a:moveTo>
                  <a:pt x="0" y="124206"/>
                </a:moveTo>
                <a:lnTo>
                  <a:pt x="9761" y="75866"/>
                </a:lnTo>
                <a:lnTo>
                  <a:pt x="36380" y="36385"/>
                </a:lnTo>
                <a:lnTo>
                  <a:pt x="75861" y="9763"/>
                </a:lnTo>
                <a:lnTo>
                  <a:pt x="124206" y="0"/>
                </a:lnTo>
                <a:lnTo>
                  <a:pt x="8333994" y="0"/>
                </a:lnTo>
                <a:lnTo>
                  <a:pt x="8382333" y="9763"/>
                </a:lnTo>
                <a:lnTo>
                  <a:pt x="8421814" y="36385"/>
                </a:lnTo>
                <a:lnTo>
                  <a:pt x="8448436" y="75866"/>
                </a:lnTo>
                <a:lnTo>
                  <a:pt x="8458200" y="124206"/>
                </a:lnTo>
                <a:lnTo>
                  <a:pt x="8458200" y="621030"/>
                </a:lnTo>
                <a:lnTo>
                  <a:pt x="8448436" y="669374"/>
                </a:lnTo>
                <a:lnTo>
                  <a:pt x="8421814" y="708855"/>
                </a:lnTo>
                <a:lnTo>
                  <a:pt x="8382333" y="735474"/>
                </a:lnTo>
                <a:lnTo>
                  <a:pt x="8333994" y="745236"/>
                </a:lnTo>
                <a:lnTo>
                  <a:pt x="124206" y="745236"/>
                </a:lnTo>
                <a:lnTo>
                  <a:pt x="75861" y="735474"/>
                </a:lnTo>
                <a:lnTo>
                  <a:pt x="36380" y="708855"/>
                </a:lnTo>
                <a:lnTo>
                  <a:pt x="9761" y="669374"/>
                </a:lnTo>
                <a:lnTo>
                  <a:pt x="0" y="621030"/>
                </a:lnTo>
                <a:lnTo>
                  <a:pt x="0" y="12420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1943" y="653289"/>
            <a:ext cx="3559231" cy="1856825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850" marR="45129">
              <a:lnSpc>
                <a:spcPts val="820"/>
              </a:lnSpc>
              <a:spcBef>
                <a:spcPts val="178"/>
              </a:spcBef>
            </a:pPr>
            <a:r>
              <a:rPr spc="-2" dirty="0">
                <a:latin typeface="Arial"/>
                <a:cs typeface="Arial"/>
              </a:rPr>
              <a:t>Sau </a:t>
            </a:r>
            <a:r>
              <a:rPr dirty="0">
                <a:latin typeface="Arial"/>
                <a:cs typeface="Arial"/>
              </a:rPr>
              <a:t>khi các </a:t>
            </a:r>
            <a:r>
              <a:rPr spc="-2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đã được thiết lập để kéo, nó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2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thả vào </a:t>
            </a:r>
            <a:r>
              <a:rPr spc="-2" dirty="0">
                <a:latin typeface="Arial"/>
                <a:cs typeface="Arial"/>
              </a:rPr>
              <a:t>trong một  </a:t>
            </a:r>
            <a:r>
              <a:rPr dirty="0">
                <a:latin typeface="Arial"/>
                <a:cs typeface="Arial"/>
              </a:rPr>
              <a:t>số </a:t>
            </a:r>
            <a:r>
              <a:rPr spc="-2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trên </a:t>
            </a:r>
            <a:r>
              <a:rPr spc="-2" dirty="0">
                <a:latin typeface="Arial"/>
                <a:cs typeface="Arial"/>
              </a:rPr>
              <a:t>trang </a:t>
            </a:r>
            <a:r>
              <a:rPr spc="-7" dirty="0">
                <a:latin typeface="Arial"/>
                <a:cs typeface="Arial"/>
              </a:rPr>
              <a:t>web.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5850" marR="101401">
              <a:lnSpc>
                <a:spcPts val="820"/>
              </a:lnSpc>
              <a:spcBef>
                <a:spcPts val="505"/>
              </a:spcBef>
            </a:pPr>
            <a:r>
              <a:rPr spc="-2" dirty="0">
                <a:latin typeface="Arial"/>
                <a:cs typeface="Arial"/>
              </a:rPr>
              <a:t>Theo mặc định,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trên </a:t>
            </a:r>
            <a:r>
              <a:rPr spc="-2" dirty="0">
                <a:latin typeface="Arial"/>
                <a:cs typeface="Arial"/>
              </a:rPr>
              <a:t>trang không được thiết lập để nhận được </a:t>
            </a:r>
            <a:r>
              <a:rPr dirty="0">
                <a:latin typeface="Arial"/>
                <a:cs typeface="Arial"/>
              </a:rPr>
              <a:t>các  </a:t>
            </a:r>
            <a:r>
              <a:rPr spc="-2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kéo.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5571" marR="2229">
              <a:lnSpc>
                <a:spcPts val="820"/>
              </a:lnSpc>
              <a:spcBef>
                <a:spcPts val="647"/>
              </a:spcBef>
            </a:pPr>
            <a:r>
              <a:rPr spc="-2" dirty="0">
                <a:latin typeface="Arial"/>
                <a:cs typeface="Arial"/>
              </a:rPr>
              <a:t>Như </a:t>
            </a:r>
            <a:r>
              <a:rPr spc="-20" dirty="0">
                <a:latin typeface="Arial"/>
                <a:cs typeface="Arial"/>
              </a:rPr>
              <a:t>vậy, </a:t>
            </a:r>
            <a:r>
              <a:rPr spc="-2" dirty="0">
                <a:latin typeface="Arial"/>
                <a:cs typeface="Arial"/>
              </a:rPr>
              <a:t>hành </a:t>
            </a:r>
            <a:r>
              <a:rPr dirty="0">
                <a:latin typeface="Arial"/>
                <a:cs typeface="Arial"/>
              </a:rPr>
              <a:t>vi của các </a:t>
            </a:r>
            <a:r>
              <a:rPr spc="-2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đóng </a:t>
            </a:r>
            <a:r>
              <a:rPr dirty="0">
                <a:latin typeface="Arial"/>
                <a:cs typeface="Arial"/>
              </a:rPr>
              <a:t>vai </a:t>
            </a:r>
            <a:r>
              <a:rPr spc="-2" dirty="0">
                <a:latin typeface="Arial"/>
                <a:cs typeface="Arial"/>
              </a:rPr>
              <a:t>trò là một 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thả phải được thay  </a:t>
            </a:r>
            <a:r>
              <a:rPr spc="-4" dirty="0">
                <a:latin typeface="Arial"/>
                <a:cs typeface="Arial"/>
              </a:rPr>
              <a:t>đổi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6129" marR="199738">
              <a:lnSpc>
                <a:spcPts val="820"/>
              </a:lnSpc>
              <a:spcBef>
                <a:spcPts val="678"/>
              </a:spcBef>
            </a:pPr>
            <a:r>
              <a:rPr spc="-2" dirty="0">
                <a:latin typeface="Arial"/>
                <a:cs typeface="Arial"/>
              </a:rPr>
              <a:t>Điều này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2" dirty="0">
                <a:latin typeface="Arial"/>
                <a:cs typeface="Arial"/>
              </a:rPr>
              <a:t>được thực hiện bằng </a:t>
            </a:r>
            <a:r>
              <a:rPr dirty="0">
                <a:latin typeface="Arial"/>
                <a:cs typeface="Arial"/>
              </a:rPr>
              <a:t>cách </a:t>
            </a:r>
            <a:r>
              <a:rPr spc="-2" dirty="0">
                <a:latin typeface="Arial"/>
                <a:cs typeface="Arial"/>
              </a:rPr>
              <a:t>tạo ra </a:t>
            </a:r>
            <a:r>
              <a:rPr dirty="0">
                <a:latin typeface="Arial"/>
                <a:cs typeface="Arial"/>
              </a:rPr>
              <a:t>trình </a:t>
            </a:r>
            <a:r>
              <a:rPr spc="-2" dirty="0">
                <a:latin typeface="Arial"/>
                <a:cs typeface="Arial"/>
              </a:rPr>
              <a:t>nghe </a:t>
            </a:r>
            <a:r>
              <a:rPr dirty="0">
                <a:latin typeface="Arial"/>
                <a:cs typeface="Arial"/>
              </a:rPr>
              <a:t>sự </a:t>
            </a:r>
            <a:r>
              <a:rPr spc="-2" dirty="0">
                <a:latin typeface="Arial"/>
                <a:cs typeface="Arial"/>
              </a:rPr>
              <a:t>kiện </a:t>
            </a:r>
            <a:r>
              <a:rPr dirty="0">
                <a:latin typeface="Arial"/>
                <a:cs typeface="Arial"/>
              </a:rPr>
              <a:t>cho các  </a:t>
            </a:r>
            <a:r>
              <a:rPr spc="-2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thả.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5571">
              <a:spcBef>
                <a:spcPts val="772"/>
              </a:spcBef>
            </a:pPr>
            <a:r>
              <a:rPr spc="-2" dirty="0">
                <a:latin typeface="Arial"/>
                <a:cs typeface="Arial"/>
              </a:rPr>
              <a:t>Các 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cũng được gọi là phần </a:t>
            </a:r>
            <a:r>
              <a:rPr dirty="0">
                <a:latin typeface="Arial"/>
                <a:cs typeface="Arial"/>
              </a:rPr>
              <a:t>tử</a:t>
            </a:r>
            <a:r>
              <a:rPr spc="26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đích.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60836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Sự kiện thả </a:t>
            </a:r>
            <a:r>
              <a:rPr spc="-9" dirty="0"/>
              <a:t>(Drop </a:t>
            </a:r>
            <a:r>
              <a:rPr spc="-11" dirty="0"/>
              <a:t>Events)</a:t>
            </a:r>
            <a:r>
              <a:rPr spc="-18" dirty="0"/>
              <a:t> </a:t>
            </a:r>
            <a:r>
              <a:rPr spc="-2" dirty="0" smtClean="0"/>
              <a:t>1-</a:t>
            </a:r>
            <a:r>
              <a:rPr lang="en-US" spc="-2" dirty="0" smtClean="0"/>
              <a:t>5</a:t>
            </a:r>
            <a:endParaRPr spc="-2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79336" y="363373"/>
            <a:ext cx="3479464" cy="365824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56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Đối </a:t>
            </a:r>
            <a:r>
              <a:rPr spc="-2" dirty="0">
                <a:latin typeface="Calibri"/>
                <a:cs typeface="Calibri"/>
              </a:rPr>
              <a:t>với </a:t>
            </a:r>
            <a:r>
              <a:rPr dirty="0">
                <a:latin typeface="Calibri"/>
                <a:cs typeface="Calibri"/>
              </a:rPr>
              <a:t>bất kỳ phần </a:t>
            </a:r>
            <a:r>
              <a:rPr spc="2" dirty="0">
                <a:latin typeface="Calibri"/>
                <a:cs typeface="Calibri"/>
              </a:rPr>
              <a:t>tử </a:t>
            </a:r>
            <a:r>
              <a:rPr dirty="0">
                <a:latin typeface="Calibri"/>
                <a:cs typeface="Calibri"/>
              </a:rPr>
              <a:t>nhận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các hoạt </a:t>
            </a:r>
            <a:r>
              <a:rPr spc="2" dirty="0">
                <a:latin typeface="Calibri"/>
                <a:cs typeface="Calibri"/>
              </a:rPr>
              <a:t>động </a:t>
            </a:r>
            <a:r>
              <a:rPr dirty="0">
                <a:latin typeface="Calibri"/>
                <a:cs typeface="Calibri"/>
              </a:rPr>
              <a:t>thả, nó phải </a:t>
            </a:r>
            <a:r>
              <a:rPr spc="-4" dirty="0">
                <a:latin typeface="Calibri"/>
                <a:cs typeface="Calibri"/>
              </a:rPr>
              <a:t>gắn </a:t>
            </a:r>
            <a:r>
              <a:rPr dirty="0">
                <a:latin typeface="Calibri"/>
                <a:cs typeface="Calibri"/>
              </a:rPr>
              <a:t>với các sự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kiện</a:t>
            </a:r>
            <a:endParaRPr>
              <a:latin typeface="Calibri"/>
              <a:cs typeface="Calibri"/>
            </a:endParaRPr>
          </a:p>
          <a:p>
            <a:pPr marL="125916">
              <a:lnSpc>
                <a:spcPts val="921"/>
              </a:lnSpc>
            </a:pPr>
            <a:r>
              <a:rPr dirty="0">
                <a:latin typeface="Calibri"/>
                <a:cs typeface="Calibri"/>
              </a:rPr>
              <a:t>thả.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4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sự kiện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hoạt </a:t>
            </a:r>
            <a:r>
              <a:rPr spc="2" dirty="0">
                <a:latin typeface="Calibri"/>
                <a:cs typeface="Calibri"/>
              </a:rPr>
              <a:t>động</a:t>
            </a:r>
            <a:r>
              <a:rPr spc="-6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thả.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0754" y="905967"/>
            <a:ext cx="3480894" cy="1297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219415"/>
              </p:ext>
            </p:extLst>
          </p:nvPr>
        </p:nvGraphicFramePr>
        <p:xfrm>
          <a:off x="264054" y="909141"/>
          <a:ext cx="3465986" cy="13606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4793"/>
                <a:gridCol w="2771193"/>
              </a:tblGrid>
              <a:tr h="217366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Sự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kiện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224154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</a:tr>
              <a:tr h="3808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dragenter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255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316230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Kích hoạt khi một phần tử kéo đang được kéo trên các phần</a:t>
                      </a:r>
                      <a:r>
                        <a:rPr sz="7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tử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31623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mục tiêu lần đầu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tiên.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51" marB="0">
                    <a:solidFill>
                      <a:srgbClr val="D6E3BC"/>
                    </a:solidFill>
                  </a:tcPr>
                </a:tc>
              </a:tr>
              <a:tr h="2539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dragleave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255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Kích hoạt khi một phần tử được kéo bên ngoài phần tử</a:t>
                      </a:r>
                      <a:r>
                        <a:rPr sz="7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đích.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F1DCDB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dragover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Kích hoạt khi một phần tử được kéo bên trong phần tử</a:t>
                      </a:r>
                      <a:r>
                        <a:rPr sz="7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đích.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D6E3BC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drop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Kích hoạt khi một phần tử được giảm trong các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phần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tử</a:t>
                      </a:r>
                      <a:r>
                        <a:rPr sz="7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đích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-139440"/>
            <a:ext cx="1495207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Định vị địa lý</a:t>
            </a:r>
            <a:r>
              <a:rPr spc="-24" dirty="0"/>
              <a:t> </a:t>
            </a:r>
            <a:r>
              <a:rPr spc="-7" dirty="0"/>
              <a:t>2-2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98371" y="717904"/>
            <a:ext cx="3498718" cy="421696"/>
          </a:xfrm>
          <a:custGeom>
            <a:avLst/>
            <a:gdLst/>
            <a:ahLst/>
            <a:cxnLst/>
            <a:rect l="l" t="t" r="r" b="b"/>
            <a:pathLst>
              <a:path w="8077200" h="944880">
                <a:moveTo>
                  <a:pt x="0" y="944880"/>
                </a:moveTo>
                <a:lnTo>
                  <a:pt x="8077200" y="944880"/>
                </a:lnTo>
                <a:lnTo>
                  <a:pt x="8077200" y="0"/>
                </a:lnTo>
                <a:lnTo>
                  <a:pt x="0" y="0"/>
                </a:lnTo>
                <a:lnTo>
                  <a:pt x="0" y="944880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371" y="717904"/>
            <a:ext cx="3498718" cy="421696"/>
          </a:xfrm>
          <a:custGeom>
            <a:avLst/>
            <a:gdLst/>
            <a:ahLst/>
            <a:cxnLst/>
            <a:rect l="l" t="t" r="r" b="b"/>
            <a:pathLst>
              <a:path w="8077200" h="944880">
                <a:moveTo>
                  <a:pt x="0" y="944880"/>
                </a:moveTo>
                <a:lnTo>
                  <a:pt x="8077200" y="944880"/>
                </a:lnTo>
                <a:lnTo>
                  <a:pt x="8077200" y="0"/>
                </a:lnTo>
                <a:lnTo>
                  <a:pt x="0" y="0"/>
                </a:lnTo>
                <a:lnTo>
                  <a:pt x="0" y="944880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03332" y="634245"/>
            <a:ext cx="3035523" cy="172306"/>
          </a:xfrm>
          <a:custGeom>
            <a:avLst/>
            <a:gdLst/>
            <a:ahLst/>
            <a:cxnLst/>
            <a:rect l="l" t="t" r="r" b="b"/>
            <a:pathLst>
              <a:path w="7007859" h="386080">
                <a:moveTo>
                  <a:pt x="6943090" y="0"/>
                </a:moveTo>
                <a:lnTo>
                  <a:pt x="64262" y="0"/>
                </a:lnTo>
                <a:lnTo>
                  <a:pt x="39251" y="5058"/>
                </a:lnTo>
                <a:lnTo>
                  <a:pt x="18824" y="18843"/>
                </a:lnTo>
                <a:lnTo>
                  <a:pt x="5051" y="39272"/>
                </a:lnTo>
                <a:lnTo>
                  <a:pt x="0" y="64262"/>
                </a:lnTo>
                <a:lnTo>
                  <a:pt x="0" y="321310"/>
                </a:lnTo>
                <a:lnTo>
                  <a:pt x="5051" y="346299"/>
                </a:lnTo>
                <a:lnTo>
                  <a:pt x="18824" y="366728"/>
                </a:lnTo>
                <a:lnTo>
                  <a:pt x="39251" y="380513"/>
                </a:lnTo>
                <a:lnTo>
                  <a:pt x="64262" y="385572"/>
                </a:lnTo>
                <a:lnTo>
                  <a:pt x="6943090" y="385572"/>
                </a:lnTo>
                <a:lnTo>
                  <a:pt x="6968079" y="380513"/>
                </a:lnTo>
                <a:lnTo>
                  <a:pt x="6988508" y="366728"/>
                </a:lnTo>
                <a:lnTo>
                  <a:pt x="7002293" y="346299"/>
                </a:lnTo>
                <a:lnTo>
                  <a:pt x="7007352" y="321310"/>
                </a:lnTo>
                <a:lnTo>
                  <a:pt x="7007352" y="64262"/>
                </a:lnTo>
                <a:lnTo>
                  <a:pt x="7002293" y="39272"/>
                </a:lnTo>
                <a:lnTo>
                  <a:pt x="6988508" y="18843"/>
                </a:lnTo>
                <a:lnTo>
                  <a:pt x="6968079" y="5058"/>
                </a:lnTo>
                <a:lnTo>
                  <a:pt x="694309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3332" y="634245"/>
            <a:ext cx="3035523" cy="172306"/>
          </a:xfrm>
          <a:custGeom>
            <a:avLst/>
            <a:gdLst/>
            <a:ahLst/>
            <a:cxnLst/>
            <a:rect l="l" t="t" r="r" b="b"/>
            <a:pathLst>
              <a:path w="7007859" h="386080">
                <a:moveTo>
                  <a:pt x="0" y="64262"/>
                </a:moveTo>
                <a:lnTo>
                  <a:pt x="5051" y="39272"/>
                </a:lnTo>
                <a:lnTo>
                  <a:pt x="18824" y="18843"/>
                </a:lnTo>
                <a:lnTo>
                  <a:pt x="39251" y="5058"/>
                </a:lnTo>
                <a:lnTo>
                  <a:pt x="64262" y="0"/>
                </a:lnTo>
                <a:lnTo>
                  <a:pt x="6943090" y="0"/>
                </a:lnTo>
                <a:lnTo>
                  <a:pt x="6968079" y="5058"/>
                </a:lnTo>
                <a:lnTo>
                  <a:pt x="6988508" y="18843"/>
                </a:lnTo>
                <a:lnTo>
                  <a:pt x="7002293" y="39272"/>
                </a:lnTo>
                <a:lnTo>
                  <a:pt x="7007352" y="64262"/>
                </a:lnTo>
                <a:lnTo>
                  <a:pt x="7007352" y="321310"/>
                </a:lnTo>
                <a:lnTo>
                  <a:pt x="7002293" y="346299"/>
                </a:lnTo>
                <a:lnTo>
                  <a:pt x="6988508" y="366728"/>
                </a:lnTo>
                <a:lnTo>
                  <a:pt x="6968079" y="380513"/>
                </a:lnTo>
                <a:lnTo>
                  <a:pt x="6943090" y="385572"/>
                </a:lnTo>
                <a:lnTo>
                  <a:pt x="64262" y="385572"/>
                </a:lnTo>
                <a:lnTo>
                  <a:pt x="39251" y="380513"/>
                </a:lnTo>
                <a:lnTo>
                  <a:pt x="18824" y="366728"/>
                </a:lnTo>
                <a:lnTo>
                  <a:pt x="5051" y="346299"/>
                </a:lnTo>
                <a:lnTo>
                  <a:pt x="0" y="321310"/>
                </a:lnTo>
                <a:lnTo>
                  <a:pt x="0" y="6426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371" y="1257268"/>
            <a:ext cx="3498718" cy="320523"/>
          </a:xfrm>
          <a:custGeom>
            <a:avLst/>
            <a:gdLst/>
            <a:ahLst/>
            <a:cxnLst/>
            <a:rect l="l" t="t" r="r" b="b"/>
            <a:pathLst>
              <a:path w="8077200" h="718185">
                <a:moveTo>
                  <a:pt x="0" y="717803"/>
                </a:moveTo>
                <a:lnTo>
                  <a:pt x="8077200" y="717803"/>
                </a:lnTo>
                <a:lnTo>
                  <a:pt x="8077200" y="0"/>
                </a:lnTo>
                <a:lnTo>
                  <a:pt x="0" y="0"/>
                </a:lnTo>
                <a:lnTo>
                  <a:pt x="0" y="717803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8371" y="1257268"/>
            <a:ext cx="3498718" cy="320523"/>
          </a:xfrm>
          <a:custGeom>
            <a:avLst/>
            <a:gdLst/>
            <a:ahLst/>
            <a:cxnLst/>
            <a:rect l="l" t="t" r="r" b="b"/>
            <a:pathLst>
              <a:path w="8077200" h="718185">
                <a:moveTo>
                  <a:pt x="0" y="717803"/>
                </a:moveTo>
                <a:lnTo>
                  <a:pt x="8077200" y="717803"/>
                </a:lnTo>
                <a:lnTo>
                  <a:pt x="8077200" y="0"/>
                </a:lnTo>
                <a:lnTo>
                  <a:pt x="0" y="0"/>
                </a:lnTo>
                <a:lnTo>
                  <a:pt x="0" y="717803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3332" y="1177689"/>
            <a:ext cx="2449103" cy="158703"/>
          </a:xfrm>
          <a:custGeom>
            <a:avLst/>
            <a:gdLst/>
            <a:ahLst/>
            <a:cxnLst/>
            <a:rect l="l" t="t" r="r" b="b"/>
            <a:pathLst>
              <a:path w="5654040" h="355600">
                <a:moveTo>
                  <a:pt x="5594858" y="0"/>
                </a:moveTo>
                <a:lnTo>
                  <a:pt x="59181" y="0"/>
                </a:lnTo>
                <a:lnTo>
                  <a:pt x="36143" y="4657"/>
                </a:lnTo>
                <a:lnTo>
                  <a:pt x="17332" y="17351"/>
                </a:lnTo>
                <a:lnTo>
                  <a:pt x="4650" y="36165"/>
                </a:lnTo>
                <a:lnTo>
                  <a:pt x="0" y="59182"/>
                </a:lnTo>
                <a:lnTo>
                  <a:pt x="0" y="295910"/>
                </a:lnTo>
                <a:lnTo>
                  <a:pt x="4650" y="318926"/>
                </a:lnTo>
                <a:lnTo>
                  <a:pt x="17332" y="337740"/>
                </a:lnTo>
                <a:lnTo>
                  <a:pt x="36143" y="350434"/>
                </a:lnTo>
                <a:lnTo>
                  <a:pt x="59181" y="355092"/>
                </a:lnTo>
                <a:lnTo>
                  <a:pt x="5594858" y="355092"/>
                </a:lnTo>
                <a:lnTo>
                  <a:pt x="5617874" y="350434"/>
                </a:lnTo>
                <a:lnTo>
                  <a:pt x="5636688" y="337740"/>
                </a:lnTo>
                <a:lnTo>
                  <a:pt x="5649382" y="318926"/>
                </a:lnTo>
                <a:lnTo>
                  <a:pt x="5654040" y="295910"/>
                </a:lnTo>
                <a:lnTo>
                  <a:pt x="5654040" y="59182"/>
                </a:lnTo>
                <a:lnTo>
                  <a:pt x="5649382" y="36165"/>
                </a:lnTo>
                <a:lnTo>
                  <a:pt x="5636688" y="17351"/>
                </a:lnTo>
                <a:lnTo>
                  <a:pt x="5617874" y="4657"/>
                </a:lnTo>
                <a:lnTo>
                  <a:pt x="559485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3332" y="1177689"/>
            <a:ext cx="2449103" cy="158703"/>
          </a:xfrm>
          <a:custGeom>
            <a:avLst/>
            <a:gdLst/>
            <a:ahLst/>
            <a:cxnLst/>
            <a:rect l="l" t="t" r="r" b="b"/>
            <a:pathLst>
              <a:path w="5654040" h="355600">
                <a:moveTo>
                  <a:pt x="0" y="59182"/>
                </a:moveTo>
                <a:lnTo>
                  <a:pt x="4650" y="36165"/>
                </a:lnTo>
                <a:lnTo>
                  <a:pt x="17332" y="17351"/>
                </a:lnTo>
                <a:lnTo>
                  <a:pt x="36143" y="4657"/>
                </a:lnTo>
                <a:lnTo>
                  <a:pt x="59181" y="0"/>
                </a:lnTo>
                <a:lnTo>
                  <a:pt x="5594858" y="0"/>
                </a:lnTo>
                <a:lnTo>
                  <a:pt x="5617874" y="4657"/>
                </a:lnTo>
                <a:lnTo>
                  <a:pt x="5636688" y="17351"/>
                </a:lnTo>
                <a:lnTo>
                  <a:pt x="5649382" y="36165"/>
                </a:lnTo>
                <a:lnTo>
                  <a:pt x="5654040" y="59182"/>
                </a:lnTo>
                <a:lnTo>
                  <a:pt x="5654040" y="295910"/>
                </a:lnTo>
                <a:lnTo>
                  <a:pt x="5649382" y="318926"/>
                </a:lnTo>
                <a:lnTo>
                  <a:pt x="5636688" y="337740"/>
                </a:lnTo>
                <a:lnTo>
                  <a:pt x="5617874" y="350434"/>
                </a:lnTo>
                <a:lnTo>
                  <a:pt x="5594858" y="355092"/>
                </a:lnTo>
                <a:lnTo>
                  <a:pt x="59181" y="355092"/>
                </a:lnTo>
                <a:lnTo>
                  <a:pt x="36143" y="350434"/>
                </a:lnTo>
                <a:lnTo>
                  <a:pt x="17332" y="337740"/>
                </a:lnTo>
                <a:lnTo>
                  <a:pt x="4650" y="318926"/>
                </a:lnTo>
                <a:lnTo>
                  <a:pt x="0" y="295910"/>
                </a:lnTo>
                <a:lnTo>
                  <a:pt x="0" y="5918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8371" y="1685765"/>
            <a:ext cx="3498718" cy="240322"/>
          </a:xfrm>
          <a:custGeom>
            <a:avLst/>
            <a:gdLst/>
            <a:ahLst/>
            <a:cxnLst/>
            <a:rect l="l" t="t" r="r" b="b"/>
            <a:pathLst>
              <a:path w="8077200" h="538479">
                <a:moveTo>
                  <a:pt x="0" y="537971"/>
                </a:moveTo>
                <a:lnTo>
                  <a:pt x="8077200" y="537971"/>
                </a:lnTo>
                <a:lnTo>
                  <a:pt x="8077200" y="0"/>
                </a:lnTo>
                <a:lnTo>
                  <a:pt x="0" y="0"/>
                </a:lnTo>
                <a:lnTo>
                  <a:pt x="0" y="537971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8371" y="1685765"/>
            <a:ext cx="3498718" cy="240322"/>
          </a:xfrm>
          <a:custGeom>
            <a:avLst/>
            <a:gdLst/>
            <a:ahLst/>
            <a:cxnLst/>
            <a:rect l="l" t="t" r="r" b="b"/>
            <a:pathLst>
              <a:path w="8077200" h="538479">
                <a:moveTo>
                  <a:pt x="0" y="537971"/>
                </a:moveTo>
                <a:lnTo>
                  <a:pt x="8077200" y="537971"/>
                </a:lnTo>
                <a:lnTo>
                  <a:pt x="8077200" y="0"/>
                </a:lnTo>
                <a:lnTo>
                  <a:pt x="0" y="0"/>
                </a:lnTo>
                <a:lnTo>
                  <a:pt x="0" y="537971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3332" y="1606187"/>
            <a:ext cx="2449103" cy="158703"/>
          </a:xfrm>
          <a:custGeom>
            <a:avLst/>
            <a:gdLst/>
            <a:ahLst/>
            <a:cxnLst/>
            <a:rect l="l" t="t" r="r" b="b"/>
            <a:pathLst>
              <a:path w="5654040" h="355600">
                <a:moveTo>
                  <a:pt x="5594858" y="0"/>
                </a:moveTo>
                <a:lnTo>
                  <a:pt x="59181" y="0"/>
                </a:lnTo>
                <a:lnTo>
                  <a:pt x="36143" y="4657"/>
                </a:lnTo>
                <a:lnTo>
                  <a:pt x="17332" y="17351"/>
                </a:lnTo>
                <a:lnTo>
                  <a:pt x="4650" y="36165"/>
                </a:lnTo>
                <a:lnTo>
                  <a:pt x="0" y="59181"/>
                </a:lnTo>
                <a:lnTo>
                  <a:pt x="0" y="295910"/>
                </a:lnTo>
                <a:lnTo>
                  <a:pt x="4650" y="318926"/>
                </a:lnTo>
                <a:lnTo>
                  <a:pt x="17332" y="337740"/>
                </a:lnTo>
                <a:lnTo>
                  <a:pt x="36143" y="350434"/>
                </a:lnTo>
                <a:lnTo>
                  <a:pt x="59181" y="355092"/>
                </a:lnTo>
                <a:lnTo>
                  <a:pt x="5594858" y="355092"/>
                </a:lnTo>
                <a:lnTo>
                  <a:pt x="5617874" y="350434"/>
                </a:lnTo>
                <a:lnTo>
                  <a:pt x="5636688" y="337740"/>
                </a:lnTo>
                <a:lnTo>
                  <a:pt x="5649382" y="318926"/>
                </a:lnTo>
                <a:lnTo>
                  <a:pt x="5654040" y="295910"/>
                </a:lnTo>
                <a:lnTo>
                  <a:pt x="5654040" y="59181"/>
                </a:lnTo>
                <a:lnTo>
                  <a:pt x="5649382" y="36165"/>
                </a:lnTo>
                <a:lnTo>
                  <a:pt x="5636688" y="17351"/>
                </a:lnTo>
                <a:lnTo>
                  <a:pt x="5617874" y="4657"/>
                </a:lnTo>
                <a:lnTo>
                  <a:pt x="559485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3332" y="1606187"/>
            <a:ext cx="2449103" cy="158703"/>
          </a:xfrm>
          <a:custGeom>
            <a:avLst/>
            <a:gdLst/>
            <a:ahLst/>
            <a:cxnLst/>
            <a:rect l="l" t="t" r="r" b="b"/>
            <a:pathLst>
              <a:path w="5654040" h="355600">
                <a:moveTo>
                  <a:pt x="0" y="59181"/>
                </a:moveTo>
                <a:lnTo>
                  <a:pt x="4650" y="36165"/>
                </a:lnTo>
                <a:lnTo>
                  <a:pt x="17332" y="17351"/>
                </a:lnTo>
                <a:lnTo>
                  <a:pt x="36143" y="4657"/>
                </a:lnTo>
                <a:lnTo>
                  <a:pt x="59181" y="0"/>
                </a:lnTo>
                <a:lnTo>
                  <a:pt x="5594858" y="0"/>
                </a:lnTo>
                <a:lnTo>
                  <a:pt x="5617874" y="4657"/>
                </a:lnTo>
                <a:lnTo>
                  <a:pt x="5636688" y="17351"/>
                </a:lnTo>
                <a:lnTo>
                  <a:pt x="5649382" y="36165"/>
                </a:lnTo>
                <a:lnTo>
                  <a:pt x="5654040" y="59181"/>
                </a:lnTo>
                <a:lnTo>
                  <a:pt x="5654040" y="295910"/>
                </a:lnTo>
                <a:lnTo>
                  <a:pt x="5649382" y="318926"/>
                </a:lnTo>
                <a:lnTo>
                  <a:pt x="5636688" y="337740"/>
                </a:lnTo>
                <a:lnTo>
                  <a:pt x="5617874" y="350434"/>
                </a:lnTo>
                <a:lnTo>
                  <a:pt x="5594858" y="355092"/>
                </a:lnTo>
                <a:lnTo>
                  <a:pt x="59181" y="355092"/>
                </a:lnTo>
                <a:lnTo>
                  <a:pt x="36143" y="350434"/>
                </a:lnTo>
                <a:lnTo>
                  <a:pt x="17332" y="337740"/>
                </a:lnTo>
                <a:lnTo>
                  <a:pt x="4650" y="318926"/>
                </a:lnTo>
                <a:lnTo>
                  <a:pt x="0" y="295910"/>
                </a:lnTo>
                <a:lnTo>
                  <a:pt x="0" y="5918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8371" y="2024483"/>
            <a:ext cx="3498718" cy="240888"/>
          </a:xfrm>
          <a:custGeom>
            <a:avLst/>
            <a:gdLst/>
            <a:ahLst/>
            <a:cxnLst/>
            <a:rect l="l" t="t" r="r" b="b"/>
            <a:pathLst>
              <a:path w="8077200" h="539750">
                <a:moveTo>
                  <a:pt x="0" y="539495"/>
                </a:moveTo>
                <a:lnTo>
                  <a:pt x="8077200" y="539495"/>
                </a:lnTo>
                <a:lnTo>
                  <a:pt x="8077200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8371" y="2024483"/>
            <a:ext cx="3498718" cy="240888"/>
          </a:xfrm>
          <a:custGeom>
            <a:avLst/>
            <a:gdLst/>
            <a:ahLst/>
            <a:cxnLst/>
            <a:rect l="l" t="t" r="r" b="b"/>
            <a:pathLst>
              <a:path w="8077200" h="539750">
                <a:moveTo>
                  <a:pt x="0" y="539495"/>
                </a:moveTo>
                <a:lnTo>
                  <a:pt x="8077200" y="539495"/>
                </a:lnTo>
                <a:lnTo>
                  <a:pt x="8077200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3332" y="1955107"/>
            <a:ext cx="2449103" cy="157853"/>
          </a:xfrm>
          <a:custGeom>
            <a:avLst/>
            <a:gdLst/>
            <a:ahLst/>
            <a:cxnLst/>
            <a:rect l="l" t="t" r="r" b="b"/>
            <a:pathLst>
              <a:path w="5654040" h="353695">
                <a:moveTo>
                  <a:pt x="5595112" y="0"/>
                </a:moveTo>
                <a:lnTo>
                  <a:pt x="58928" y="0"/>
                </a:lnTo>
                <a:lnTo>
                  <a:pt x="35988" y="4635"/>
                </a:lnTo>
                <a:lnTo>
                  <a:pt x="17257" y="17272"/>
                </a:lnTo>
                <a:lnTo>
                  <a:pt x="4630" y="36004"/>
                </a:lnTo>
                <a:lnTo>
                  <a:pt x="0" y="58928"/>
                </a:lnTo>
                <a:lnTo>
                  <a:pt x="0" y="294639"/>
                </a:lnTo>
                <a:lnTo>
                  <a:pt x="4630" y="317563"/>
                </a:lnTo>
                <a:lnTo>
                  <a:pt x="17257" y="336295"/>
                </a:lnTo>
                <a:lnTo>
                  <a:pt x="35988" y="348932"/>
                </a:lnTo>
                <a:lnTo>
                  <a:pt x="58928" y="353568"/>
                </a:lnTo>
                <a:lnTo>
                  <a:pt x="5595112" y="353568"/>
                </a:lnTo>
                <a:lnTo>
                  <a:pt x="5618035" y="348932"/>
                </a:lnTo>
                <a:lnTo>
                  <a:pt x="5636768" y="336295"/>
                </a:lnTo>
                <a:lnTo>
                  <a:pt x="5649404" y="317563"/>
                </a:lnTo>
                <a:lnTo>
                  <a:pt x="5654040" y="294639"/>
                </a:lnTo>
                <a:lnTo>
                  <a:pt x="5654040" y="58928"/>
                </a:lnTo>
                <a:lnTo>
                  <a:pt x="5649404" y="36004"/>
                </a:lnTo>
                <a:lnTo>
                  <a:pt x="5636768" y="17272"/>
                </a:lnTo>
                <a:lnTo>
                  <a:pt x="5618035" y="4635"/>
                </a:lnTo>
                <a:lnTo>
                  <a:pt x="559511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3332" y="1955107"/>
            <a:ext cx="2449103" cy="157853"/>
          </a:xfrm>
          <a:custGeom>
            <a:avLst/>
            <a:gdLst/>
            <a:ahLst/>
            <a:cxnLst/>
            <a:rect l="l" t="t" r="r" b="b"/>
            <a:pathLst>
              <a:path w="5654040" h="353695">
                <a:moveTo>
                  <a:pt x="0" y="58928"/>
                </a:moveTo>
                <a:lnTo>
                  <a:pt x="4630" y="36004"/>
                </a:lnTo>
                <a:lnTo>
                  <a:pt x="17257" y="17272"/>
                </a:lnTo>
                <a:lnTo>
                  <a:pt x="35988" y="4635"/>
                </a:lnTo>
                <a:lnTo>
                  <a:pt x="58928" y="0"/>
                </a:lnTo>
                <a:lnTo>
                  <a:pt x="5595112" y="0"/>
                </a:lnTo>
                <a:lnTo>
                  <a:pt x="5618035" y="4635"/>
                </a:lnTo>
                <a:lnTo>
                  <a:pt x="5636768" y="17272"/>
                </a:lnTo>
                <a:lnTo>
                  <a:pt x="5649404" y="36004"/>
                </a:lnTo>
                <a:lnTo>
                  <a:pt x="5654040" y="58928"/>
                </a:lnTo>
                <a:lnTo>
                  <a:pt x="5654040" y="294639"/>
                </a:lnTo>
                <a:lnTo>
                  <a:pt x="5649404" y="317563"/>
                </a:lnTo>
                <a:lnTo>
                  <a:pt x="5636768" y="336295"/>
                </a:lnTo>
                <a:lnTo>
                  <a:pt x="5618035" y="348932"/>
                </a:lnTo>
                <a:lnTo>
                  <a:pt x="5595112" y="353568"/>
                </a:lnTo>
                <a:lnTo>
                  <a:pt x="58928" y="353568"/>
                </a:lnTo>
                <a:lnTo>
                  <a:pt x="35988" y="348932"/>
                </a:lnTo>
                <a:lnTo>
                  <a:pt x="17257" y="336295"/>
                </a:lnTo>
                <a:lnTo>
                  <a:pt x="4630" y="317563"/>
                </a:lnTo>
                <a:lnTo>
                  <a:pt x="0" y="294639"/>
                </a:lnTo>
                <a:lnTo>
                  <a:pt x="0" y="5892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8371" y="2372722"/>
            <a:ext cx="3498718" cy="506149"/>
          </a:xfrm>
          <a:custGeom>
            <a:avLst/>
            <a:gdLst/>
            <a:ahLst/>
            <a:cxnLst/>
            <a:rect l="l" t="t" r="r" b="b"/>
            <a:pathLst>
              <a:path w="8077200" h="1134110">
                <a:moveTo>
                  <a:pt x="0" y="1133856"/>
                </a:moveTo>
                <a:lnTo>
                  <a:pt x="8077200" y="1133856"/>
                </a:lnTo>
                <a:lnTo>
                  <a:pt x="8077200" y="0"/>
                </a:lnTo>
                <a:lnTo>
                  <a:pt x="0" y="0"/>
                </a:lnTo>
                <a:lnTo>
                  <a:pt x="0" y="1133856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8371" y="2372722"/>
            <a:ext cx="3498718" cy="506149"/>
          </a:xfrm>
          <a:custGeom>
            <a:avLst/>
            <a:gdLst/>
            <a:ahLst/>
            <a:cxnLst/>
            <a:rect l="l" t="t" r="r" b="b"/>
            <a:pathLst>
              <a:path w="8077200" h="1134110">
                <a:moveTo>
                  <a:pt x="0" y="1133856"/>
                </a:moveTo>
                <a:lnTo>
                  <a:pt x="8077200" y="1133856"/>
                </a:lnTo>
                <a:lnTo>
                  <a:pt x="8077200" y="0"/>
                </a:lnTo>
                <a:lnTo>
                  <a:pt x="0" y="0"/>
                </a:lnTo>
                <a:lnTo>
                  <a:pt x="0" y="1133856"/>
                </a:lnTo>
                <a:close/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8613" y="2303347"/>
            <a:ext cx="3042124" cy="138865"/>
          </a:xfrm>
          <a:custGeom>
            <a:avLst/>
            <a:gdLst/>
            <a:ahLst/>
            <a:cxnLst/>
            <a:rect l="l" t="t" r="r" b="b"/>
            <a:pathLst>
              <a:path w="7023100" h="311150">
                <a:moveTo>
                  <a:pt x="6970776" y="0"/>
                </a:moveTo>
                <a:lnTo>
                  <a:pt x="51815" y="0"/>
                </a:lnTo>
                <a:lnTo>
                  <a:pt x="31648" y="4077"/>
                </a:lnTo>
                <a:lnTo>
                  <a:pt x="15178" y="15192"/>
                </a:lnTo>
                <a:lnTo>
                  <a:pt x="4072" y="31664"/>
                </a:lnTo>
                <a:lnTo>
                  <a:pt x="0" y="51816"/>
                </a:lnTo>
                <a:lnTo>
                  <a:pt x="0" y="259080"/>
                </a:lnTo>
                <a:lnTo>
                  <a:pt x="4072" y="279231"/>
                </a:lnTo>
                <a:lnTo>
                  <a:pt x="15178" y="295703"/>
                </a:lnTo>
                <a:lnTo>
                  <a:pt x="31648" y="306818"/>
                </a:lnTo>
                <a:lnTo>
                  <a:pt x="51815" y="310896"/>
                </a:lnTo>
                <a:lnTo>
                  <a:pt x="6970776" y="310896"/>
                </a:lnTo>
                <a:lnTo>
                  <a:pt x="6990927" y="306818"/>
                </a:lnTo>
                <a:lnTo>
                  <a:pt x="7007399" y="295703"/>
                </a:lnTo>
                <a:lnTo>
                  <a:pt x="7018514" y="279231"/>
                </a:lnTo>
                <a:lnTo>
                  <a:pt x="7022591" y="259080"/>
                </a:lnTo>
                <a:lnTo>
                  <a:pt x="7022591" y="51816"/>
                </a:lnTo>
                <a:lnTo>
                  <a:pt x="7018514" y="31664"/>
                </a:lnTo>
                <a:lnTo>
                  <a:pt x="7007399" y="15192"/>
                </a:lnTo>
                <a:lnTo>
                  <a:pt x="6990927" y="4077"/>
                </a:lnTo>
                <a:lnTo>
                  <a:pt x="697077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8613" y="2303347"/>
            <a:ext cx="3042124" cy="138865"/>
          </a:xfrm>
          <a:custGeom>
            <a:avLst/>
            <a:gdLst/>
            <a:ahLst/>
            <a:cxnLst/>
            <a:rect l="l" t="t" r="r" b="b"/>
            <a:pathLst>
              <a:path w="7023100" h="311150">
                <a:moveTo>
                  <a:pt x="0" y="51816"/>
                </a:moveTo>
                <a:lnTo>
                  <a:pt x="4072" y="31664"/>
                </a:lnTo>
                <a:lnTo>
                  <a:pt x="15178" y="15192"/>
                </a:lnTo>
                <a:lnTo>
                  <a:pt x="31648" y="4077"/>
                </a:lnTo>
                <a:lnTo>
                  <a:pt x="51815" y="0"/>
                </a:lnTo>
                <a:lnTo>
                  <a:pt x="6970776" y="0"/>
                </a:lnTo>
                <a:lnTo>
                  <a:pt x="6990927" y="4077"/>
                </a:lnTo>
                <a:lnTo>
                  <a:pt x="7007399" y="15192"/>
                </a:lnTo>
                <a:lnTo>
                  <a:pt x="7018514" y="31664"/>
                </a:lnTo>
                <a:lnTo>
                  <a:pt x="7022591" y="51816"/>
                </a:lnTo>
                <a:lnTo>
                  <a:pt x="7022591" y="259080"/>
                </a:lnTo>
                <a:lnTo>
                  <a:pt x="7018514" y="279231"/>
                </a:lnTo>
                <a:lnTo>
                  <a:pt x="7007399" y="295703"/>
                </a:lnTo>
                <a:lnTo>
                  <a:pt x="6990927" y="306818"/>
                </a:lnTo>
                <a:lnTo>
                  <a:pt x="6970776" y="310896"/>
                </a:lnTo>
                <a:lnTo>
                  <a:pt x="51815" y="310896"/>
                </a:lnTo>
                <a:lnTo>
                  <a:pt x="31648" y="306818"/>
                </a:lnTo>
                <a:lnTo>
                  <a:pt x="15178" y="295703"/>
                </a:lnTo>
                <a:lnTo>
                  <a:pt x="4072" y="279231"/>
                </a:lnTo>
                <a:lnTo>
                  <a:pt x="0" y="259080"/>
                </a:lnTo>
                <a:lnTo>
                  <a:pt x="0" y="5181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12343" y="387350"/>
            <a:ext cx="3507795" cy="2474066"/>
          </a:xfrm>
          <a:prstGeom prst="rect">
            <a:avLst/>
          </a:prstGeom>
        </p:spPr>
        <p:txBody>
          <a:bodyPr vert="horz" wrap="square" lIns="0" tIns="18107" rIns="0" bIns="0" rtlCol="0">
            <a:spAutoFit/>
          </a:bodyPr>
          <a:lstStyle/>
          <a:p>
            <a:pPr marL="125916" marR="2229" indent="-120344">
              <a:lnSpc>
                <a:spcPts val="904"/>
              </a:lnSpc>
              <a:spcBef>
                <a:spcPts val="14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 nguồn </a:t>
            </a:r>
            <a:r>
              <a:rPr spc="2" dirty="0">
                <a:latin typeface="Calibri"/>
                <a:cs typeface="Calibri"/>
              </a:rPr>
              <a:t>khác nhau mà </a:t>
            </a:r>
            <a:r>
              <a:rPr dirty="0">
                <a:latin typeface="Calibri"/>
                <a:cs typeface="Calibri"/>
              </a:rPr>
              <a:t>qua </a:t>
            </a:r>
            <a:r>
              <a:rPr spc="2" dirty="0">
                <a:latin typeface="Calibri"/>
                <a:cs typeface="Calibri"/>
              </a:rPr>
              <a:t>đó </a:t>
            </a:r>
            <a:r>
              <a:rPr dirty="0">
                <a:latin typeface="Calibri"/>
                <a:cs typeface="Calibri"/>
              </a:rPr>
              <a:t>các thiết bị có thể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thông </a:t>
            </a:r>
            <a:r>
              <a:rPr dirty="0">
                <a:latin typeface="Calibri"/>
                <a:cs typeface="Calibri"/>
              </a:rPr>
              <a:t>tin về vị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trí  </a:t>
            </a:r>
            <a:r>
              <a:rPr spc="2" dirty="0">
                <a:latin typeface="Calibri"/>
                <a:cs typeface="Calibri"/>
              </a:rPr>
              <a:t>như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</a:p>
          <a:p>
            <a:pPr marL="193609">
              <a:spcBef>
                <a:spcPts val="434"/>
              </a:spcBef>
            </a:pP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Global Positioning </a:t>
            </a:r>
            <a:r>
              <a:rPr sz="600" b="1" spc="-4" dirty="0">
                <a:solidFill>
                  <a:srgbClr val="FFFFFF"/>
                </a:solidFill>
                <a:latin typeface="Arial"/>
                <a:cs typeface="Arial"/>
              </a:rPr>
              <a:t>System</a:t>
            </a:r>
            <a:r>
              <a:rPr sz="600" b="1" spc="-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(GPS)</a:t>
            </a:r>
            <a:endParaRPr sz="600" dirty="0">
              <a:latin typeface="Arial"/>
              <a:cs typeface="Arial"/>
            </a:endParaRPr>
          </a:p>
          <a:p>
            <a:pPr marL="310611" lvl="1" indent="-50143">
              <a:lnSpc>
                <a:spcPts val="687"/>
              </a:lnSpc>
              <a:spcBef>
                <a:spcPts val="425"/>
              </a:spcBef>
              <a:buChar char="•"/>
              <a:tabLst>
                <a:tab pos="310889" algn="l"/>
              </a:tabLst>
            </a:pPr>
            <a:r>
              <a:rPr sz="600" dirty="0">
                <a:latin typeface="Arial"/>
                <a:cs typeface="Arial"/>
              </a:rPr>
              <a:t>GPS là </a:t>
            </a:r>
            <a:r>
              <a:rPr sz="600" spc="-2" dirty="0">
                <a:latin typeface="Arial"/>
                <a:cs typeface="Arial"/>
              </a:rPr>
              <a:t>một hệ thống định </a:t>
            </a:r>
            <a:r>
              <a:rPr sz="600" spc="-4" dirty="0">
                <a:latin typeface="Arial"/>
                <a:cs typeface="Arial"/>
              </a:rPr>
              <a:t>vị vệ </a:t>
            </a:r>
            <a:r>
              <a:rPr sz="600" dirty="0">
                <a:latin typeface="Arial"/>
                <a:cs typeface="Arial"/>
              </a:rPr>
              <a:t>tinh cung cấp </a:t>
            </a:r>
            <a:r>
              <a:rPr sz="600" spc="-2" dirty="0">
                <a:latin typeface="Arial"/>
                <a:cs typeface="Arial"/>
              </a:rPr>
              <a:t>thông </a:t>
            </a:r>
            <a:r>
              <a:rPr sz="600" dirty="0">
                <a:latin typeface="Arial"/>
                <a:cs typeface="Arial"/>
              </a:rPr>
              <a:t>tin </a:t>
            </a:r>
            <a:r>
              <a:rPr sz="600" spc="-4" dirty="0">
                <a:latin typeface="Arial"/>
                <a:cs typeface="Arial"/>
              </a:rPr>
              <a:t>về vị </a:t>
            </a:r>
            <a:r>
              <a:rPr sz="600" dirty="0">
                <a:latin typeface="Arial"/>
                <a:cs typeface="Arial"/>
              </a:rPr>
              <a:t>trí trên </a:t>
            </a:r>
            <a:r>
              <a:rPr sz="600" spc="-2" dirty="0">
                <a:latin typeface="Arial"/>
                <a:cs typeface="Arial"/>
              </a:rPr>
              <a:t>bất </a:t>
            </a:r>
            <a:r>
              <a:rPr sz="600" dirty="0">
                <a:latin typeface="Arial"/>
                <a:cs typeface="Arial"/>
              </a:rPr>
              <a:t>kỳ </a:t>
            </a:r>
            <a:r>
              <a:rPr sz="600" spc="-2" dirty="0">
                <a:latin typeface="Arial"/>
                <a:cs typeface="Arial"/>
              </a:rPr>
              <a:t>phần</a:t>
            </a:r>
            <a:r>
              <a:rPr sz="600" spc="-35" dirty="0">
                <a:latin typeface="Arial"/>
                <a:cs typeface="Arial"/>
              </a:rPr>
              <a:t> </a:t>
            </a:r>
            <a:r>
              <a:rPr sz="600" spc="-2" dirty="0">
                <a:latin typeface="Arial"/>
                <a:cs typeface="Arial"/>
              </a:rPr>
              <a:t>nào</a:t>
            </a:r>
            <a:endParaRPr sz="600" dirty="0">
              <a:latin typeface="Arial"/>
              <a:cs typeface="Arial"/>
            </a:endParaRPr>
          </a:p>
          <a:p>
            <a:pPr marL="310611">
              <a:lnSpc>
                <a:spcPts val="687"/>
              </a:lnSpc>
            </a:pPr>
            <a:r>
              <a:rPr sz="600" spc="-2" dirty="0">
                <a:latin typeface="Arial"/>
                <a:cs typeface="Arial"/>
              </a:rPr>
              <a:t>trên </a:t>
            </a:r>
            <a:r>
              <a:rPr sz="600" dirty="0">
                <a:latin typeface="Arial"/>
                <a:cs typeface="Arial"/>
              </a:rPr>
              <a:t>thế</a:t>
            </a:r>
            <a:r>
              <a:rPr sz="600" spc="-13" dirty="0">
                <a:latin typeface="Arial"/>
                <a:cs typeface="Arial"/>
              </a:rPr>
              <a:t> </a:t>
            </a:r>
            <a:r>
              <a:rPr sz="600" spc="-2" dirty="0">
                <a:latin typeface="Arial"/>
                <a:cs typeface="Arial"/>
              </a:rPr>
              <a:t>giới.</a:t>
            </a:r>
            <a:endParaRPr sz="600" dirty="0">
              <a:latin typeface="Arial"/>
              <a:cs typeface="Arial"/>
            </a:endParaRPr>
          </a:p>
          <a:p>
            <a:pPr marL="310611" lvl="1" indent="-50143">
              <a:spcBef>
                <a:spcPts val="4"/>
              </a:spcBef>
              <a:buChar char="•"/>
              <a:tabLst>
                <a:tab pos="310889" algn="l"/>
              </a:tabLst>
            </a:pPr>
            <a:r>
              <a:rPr sz="600" spc="-2" dirty="0">
                <a:latin typeface="Arial"/>
                <a:cs typeface="Arial"/>
              </a:rPr>
              <a:t>Hệ thống </a:t>
            </a:r>
            <a:r>
              <a:rPr sz="600" dirty="0">
                <a:latin typeface="Arial"/>
                <a:cs typeface="Arial"/>
              </a:rPr>
              <a:t>GPS </a:t>
            </a:r>
            <a:r>
              <a:rPr sz="600" spc="-2" dirty="0">
                <a:latin typeface="Arial"/>
                <a:cs typeface="Arial"/>
              </a:rPr>
              <a:t>được duy trì bởi chính phủ Hoa</a:t>
            </a:r>
            <a:r>
              <a:rPr sz="600" spc="-35" dirty="0">
                <a:latin typeface="Arial"/>
                <a:cs typeface="Arial"/>
              </a:rPr>
              <a:t> </a:t>
            </a:r>
            <a:r>
              <a:rPr sz="600" spc="-2" dirty="0">
                <a:latin typeface="Arial"/>
                <a:cs typeface="Arial"/>
              </a:rPr>
              <a:t>Kỳ.</a:t>
            </a:r>
            <a:endParaRPr sz="600" dirty="0">
              <a:latin typeface="Arial"/>
              <a:cs typeface="Arial"/>
            </a:endParaRPr>
          </a:p>
          <a:p>
            <a:pPr lvl="1">
              <a:spcBef>
                <a:spcPts val="18"/>
              </a:spcBef>
              <a:buFont typeface="Arial"/>
              <a:buChar char="•"/>
            </a:pPr>
            <a:endParaRPr sz="700" dirty="0">
              <a:latin typeface="Times New Roman"/>
              <a:cs typeface="Times New Roman"/>
            </a:endParaRPr>
          </a:p>
          <a:p>
            <a:pPr marL="193052"/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IP</a:t>
            </a:r>
            <a:r>
              <a:rPr sz="600" b="1" spc="-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-4" dirty="0">
                <a:solidFill>
                  <a:srgbClr val="FFFFFF"/>
                </a:solidFill>
                <a:latin typeface="Arial"/>
                <a:cs typeface="Arial"/>
              </a:rPr>
              <a:t>Address</a:t>
            </a:r>
            <a:endParaRPr sz="600" dirty="0">
              <a:latin typeface="Arial"/>
              <a:cs typeface="Arial"/>
            </a:endParaRPr>
          </a:p>
          <a:p>
            <a:pPr marL="310611" marR="415076" lvl="1" indent="-50143">
              <a:lnSpc>
                <a:spcPts val="636"/>
              </a:lnSpc>
              <a:spcBef>
                <a:spcPts val="551"/>
              </a:spcBef>
              <a:buChar char="•"/>
              <a:tabLst>
                <a:tab pos="310889" algn="l"/>
              </a:tabLst>
            </a:pPr>
            <a:r>
              <a:rPr sz="600" spc="-2" dirty="0">
                <a:latin typeface="Arial"/>
                <a:cs typeface="Arial"/>
              </a:rPr>
              <a:t>Thông tin </a:t>
            </a:r>
            <a:r>
              <a:rPr sz="600" spc="-4" dirty="0">
                <a:latin typeface="Arial"/>
                <a:cs typeface="Arial"/>
              </a:rPr>
              <a:t>vị </a:t>
            </a:r>
            <a:r>
              <a:rPr sz="600" spc="-2" dirty="0">
                <a:latin typeface="Arial"/>
                <a:cs typeface="Arial"/>
              </a:rPr>
              <a:t>trí </a:t>
            </a:r>
            <a:r>
              <a:rPr sz="600" dirty="0">
                <a:latin typeface="Arial"/>
                <a:cs typeface="Arial"/>
              </a:rPr>
              <a:t>có thể </a:t>
            </a:r>
            <a:r>
              <a:rPr sz="600" spc="-2" dirty="0">
                <a:latin typeface="Arial"/>
                <a:cs typeface="Arial"/>
              </a:rPr>
              <a:t>được bắt nguồn </a:t>
            </a:r>
            <a:r>
              <a:rPr sz="600" dirty="0">
                <a:latin typeface="Arial"/>
                <a:cs typeface="Arial"/>
              </a:rPr>
              <a:t>từ </a:t>
            </a:r>
            <a:r>
              <a:rPr sz="600" spc="-2" dirty="0">
                <a:latin typeface="Arial"/>
                <a:cs typeface="Arial"/>
              </a:rPr>
              <a:t>địa </a:t>
            </a:r>
            <a:r>
              <a:rPr sz="600" dirty="0">
                <a:latin typeface="Arial"/>
                <a:cs typeface="Arial"/>
              </a:rPr>
              <a:t>chỉ IP </a:t>
            </a:r>
            <a:r>
              <a:rPr sz="600" spc="-2" dirty="0">
                <a:latin typeface="Arial"/>
                <a:cs typeface="Arial"/>
              </a:rPr>
              <a:t>được gán </a:t>
            </a:r>
            <a:r>
              <a:rPr sz="600" dirty="0">
                <a:latin typeface="Arial"/>
                <a:cs typeface="Arial"/>
              </a:rPr>
              <a:t>cho các </a:t>
            </a:r>
            <a:r>
              <a:rPr sz="600" spc="-2" dirty="0">
                <a:latin typeface="Arial"/>
                <a:cs typeface="Arial"/>
              </a:rPr>
              <a:t>thiết bị, như  máy </a:t>
            </a:r>
            <a:r>
              <a:rPr sz="600" dirty="0">
                <a:latin typeface="Arial"/>
                <a:cs typeface="Arial"/>
              </a:rPr>
              <a:t>tính </a:t>
            </a:r>
            <a:r>
              <a:rPr sz="600" spc="-2" dirty="0">
                <a:latin typeface="Arial"/>
                <a:cs typeface="Arial"/>
              </a:rPr>
              <a:t>để bàn, máy in, </a:t>
            </a:r>
            <a:r>
              <a:rPr sz="600" spc="-4" dirty="0">
                <a:latin typeface="Arial"/>
                <a:cs typeface="Arial"/>
              </a:rPr>
              <a:t>và </a:t>
            </a:r>
            <a:r>
              <a:rPr sz="600" spc="-2" dirty="0">
                <a:latin typeface="Arial"/>
                <a:cs typeface="Arial"/>
              </a:rPr>
              <a:t>như </a:t>
            </a:r>
            <a:r>
              <a:rPr sz="600" spc="-4" dirty="0">
                <a:latin typeface="Arial"/>
                <a:cs typeface="Arial"/>
              </a:rPr>
              <a:t>vậy </a:t>
            </a:r>
            <a:r>
              <a:rPr sz="600" dirty="0">
                <a:latin typeface="Arial"/>
                <a:cs typeface="Arial"/>
              </a:rPr>
              <a:t>kết </a:t>
            </a:r>
            <a:r>
              <a:rPr sz="600" spc="-2" dirty="0">
                <a:latin typeface="Arial"/>
                <a:cs typeface="Arial"/>
              </a:rPr>
              <a:t>nối </a:t>
            </a:r>
            <a:r>
              <a:rPr sz="600" spc="-4" dirty="0">
                <a:latin typeface="Arial"/>
                <a:cs typeface="Arial"/>
              </a:rPr>
              <a:t>vào </a:t>
            </a:r>
            <a:r>
              <a:rPr sz="600" spc="-2" dirty="0">
                <a:latin typeface="Arial"/>
                <a:cs typeface="Arial"/>
              </a:rPr>
              <a:t>một</a:t>
            </a:r>
            <a:r>
              <a:rPr sz="600" spc="-4" dirty="0">
                <a:latin typeface="Arial"/>
                <a:cs typeface="Arial"/>
              </a:rPr>
              <a:t> </a:t>
            </a:r>
            <a:r>
              <a:rPr sz="600" spc="-2" dirty="0">
                <a:latin typeface="Arial"/>
                <a:cs typeface="Arial"/>
              </a:rPr>
              <a:t>mạng.</a:t>
            </a:r>
            <a:endParaRPr sz="6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sz="700" dirty="0">
              <a:latin typeface="Times New Roman"/>
              <a:cs typeface="Times New Roman"/>
            </a:endParaRPr>
          </a:p>
          <a:p>
            <a:pPr marL="193052">
              <a:spcBef>
                <a:spcPts val="2"/>
              </a:spcBef>
            </a:pP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GSM/CDMA Cell</a:t>
            </a:r>
            <a:r>
              <a:rPr sz="600" b="1" spc="-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IDs</a:t>
            </a:r>
            <a:endParaRPr sz="600" dirty="0">
              <a:latin typeface="Arial"/>
              <a:cs typeface="Arial"/>
            </a:endParaRPr>
          </a:p>
          <a:p>
            <a:pPr marL="310611" lvl="1" indent="-50143">
              <a:spcBef>
                <a:spcPts val="443"/>
              </a:spcBef>
              <a:buChar char="•"/>
              <a:tabLst>
                <a:tab pos="310889" algn="l"/>
              </a:tabLst>
            </a:pPr>
            <a:r>
              <a:rPr sz="600" spc="-2" dirty="0">
                <a:latin typeface="Arial"/>
                <a:cs typeface="Arial"/>
              </a:rPr>
              <a:t>Chúng được </a:t>
            </a:r>
            <a:r>
              <a:rPr sz="600" dirty="0">
                <a:latin typeface="Arial"/>
                <a:cs typeface="Arial"/>
              </a:rPr>
              <a:t>sử </a:t>
            </a:r>
            <a:r>
              <a:rPr sz="600" spc="-2" dirty="0">
                <a:latin typeface="Arial"/>
                <a:cs typeface="Arial"/>
              </a:rPr>
              <a:t>dụng bởi </a:t>
            </a:r>
            <a:r>
              <a:rPr sz="600" dirty="0">
                <a:latin typeface="Arial"/>
                <a:cs typeface="Arial"/>
              </a:rPr>
              <a:t>các </a:t>
            </a:r>
            <a:r>
              <a:rPr sz="600" spc="-2" dirty="0">
                <a:latin typeface="Arial"/>
                <a:cs typeface="Arial"/>
              </a:rPr>
              <a:t>điện thoại di</a:t>
            </a:r>
            <a:r>
              <a:rPr sz="600" spc="-29" dirty="0">
                <a:latin typeface="Arial"/>
                <a:cs typeface="Arial"/>
              </a:rPr>
              <a:t> </a:t>
            </a:r>
            <a:r>
              <a:rPr sz="600" spc="-2" dirty="0">
                <a:latin typeface="Arial"/>
                <a:cs typeface="Arial"/>
              </a:rPr>
              <a:t>động.</a:t>
            </a:r>
            <a:endParaRPr sz="600" dirty="0">
              <a:latin typeface="Arial"/>
              <a:cs typeface="Arial"/>
            </a:endParaRPr>
          </a:p>
          <a:p>
            <a:pPr lvl="1">
              <a:spcBef>
                <a:spcPts val="22"/>
              </a:spcBef>
              <a:buFont typeface="Arial"/>
              <a:buChar char="•"/>
            </a:pPr>
            <a:endParaRPr sz="700" dirty="0">
              <a:latin typeface="Times New Roman"/>
              <a:cs typeface="Times New Roman"/>
            </a:endParaRPr>
          </a:p>
          <a:p>
            <a:pPr marL="193052"/>
            <a:r>
              <a:rPr sz="600" b="1" spc="-2" dirty="0">
                <a:solidFill>
                  <a:srgbClr val="FFFFFF"/>
                </a:solidFill>
                <a:latin typeface="Arial"/>
                <a:cs typeface="Arial"/>
              </a:rPr>
              <a:t>WiFi and Bluetooth </a:t>
            </a:r>
            <a:r>
              <a:rPr sz="600" b="1" spc="-4" dirty="0">
                <a:solidFill>
                  <a:srgbClr val="FFFFFF"/>
                </a:solidFill>
                <a:latin typeface="Arial"/>
                <a:cs typeface="Arial"/>
              </a:rPr>
              <a:t>MAC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-2" dirty="0">
                <a:solidFill>
                  <a:srgbClr val="FFFFFF"/>
                </a:solidFill>
                <a:latin typeface="Arial"/>
                <a:cs typeface="Arial"/>
              </a:rPr>
              <a:t>address</a:t>
            </a:r>
            <a:endParaRPr sz="600" dirty="0">
              <a:latin typeface="Arial"/>
              <a:cs typeface="Arial"/>
            </a:endParaRPr>
          </a:p>
          <a:p>
            <a:pPr marL="310611" lvl="1" indent="-50143">
              <a:spcBef>
                <a:spcPts val="373"/>
              </a:spcBef>
              <a:buChar char="•"/>
              <a:tabLst>
                <a:tab pos="310889" algn="l"/>
              </a:tabLst>
            </a:pPr>
            <a:r>
              <a:rPr sz="600" spc="-2" dirty="0">
                <a:latin typeface="Arial"/>
                <a:cs typeface="Arial"/>
              </a:rPr>
              <a:t>Chúng </a:t>
            </a:r>
            <a:r>
              <a:rPr sz="600" dirty="0">
                <a:latin typeface="Arial"/>
                <a:cs typeface="Arial"/>
              </a:rPr>
              <a:t>được sử </a:t>
            </a:r>
            <a:r>
              <a:rPr sz="600" spc="-2" dirty="0">
                <a:latin typeface="Arial"/>
                <a:cs typeface="Arial"/>
              </a:rPr>
              <a:t>dụng bởi </a:t>
            </a:r>
            <a:r>
              <a:rPr sz="600" dirty="0">
                <a:latin typeface="Arial"/>
                <a:cs typeface="Arial"/>
              </a:rPr>
              <a:t>các </a:t>
            </a:r>
            <a:r>
              <a:rPr sz="600" spc="-2" dirty="0">
                <a:latin typeface="Arial"/>
                <a:cs typeface="Arial"/>
              </a:rPr>
              <a:t>thiết </a:t>
            </a:r>
            <a:r>
              <a:rPr sz="600" dirty="0">
                <a:latin typeface="Arial"/>
                <a:cs typeface="Arial"/>
              </a:rPr>
              <a:t>bị có kết </a:t>
            </a:r>
            <a:r>
              <a:rPr sz="600" spc="-2" dirty="0">
                <a:latin typeface="Arial"/>
                <a:cs typeface="Arial"/>
              </a:rPr>
              <a:t>nối mạng không</a:t>
            </a:r>
            <a:r>
              <a:rPr sz="600" spc="-57" dirty="0">
                <a:latin typeface="Arial"/>
                <a:cs typeface="Arial"/>
              </a:rPr>
              <a:t> </a:t>
            </a:r>
            <a:r>
              <a:rPr sz="600" spc="-15" dirty="0">
                <a:latin typeface="Arial"/>
                <a:cs typeface="Arial"/>
              </a:rPr>
              <a:t>dây.</a:t>
            </a:r>
            <a:endParaRPr sz="600" dirty="0">
              <a:latin typeface="Arial"/>
              <a:cs typeface="Arial"/>
            </a:endParaRPr>
          </a:p>
          <a:p>
            <a:pPr lvl="1">
              <a:spcBef>
                <a:spcPts val="20"/>
              </a:spcBef>
              <a:buFont typeface="Arial"/>
              <a:buChar char="•"/>
            </a:pPr>
            <a:endParaRPr sz="700" dirty="0">
              <a:latin typeface="Times New Roman"/>
              <a:cs typeface="Times New Roman"/>
            </a:endParaRPr>
          </a:p>
          <a:p>
            <a:pPr marL="197509"/>
            <a:r>
              <a:rPr sz="600" b="1" spc="-2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sz="600" b="1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-2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endParaRPr sz="600" dirty="0">
              <a:latin typeface="Arial"/>
              <a:cs typeface="Arial"/>
            </a:endParaRPr>
          </a:p>
          <a:p>
            <a:pPr marL="310611" marR="347661" lvl="1" indent="-50143">
              <a:lnSpc>
                <a:spcPts val="636"/>
              </a:lnSpc>
              <a:spcBef>
                <a:spcPts val="548"/>
              </a:spcBef>
              <a:buChar char="•"/>
              <a:tabLst>
                <a:tab pos="310889" algn="l"/>
              </a:tabLst>
            </a:pPr>
            <a:r>
              <a:rPr sz="600" spc="-2" dirty="0">
                <a:latin typeface="Arial"/>
                <a:cs typeface="Arial"/>
              </a:rPr>
              <a:t>Nó là một công </a:t>
            </a:r>
            <a:r>
              <a:rPr sz="600" dirty="0">
                <a:latin typeface="Arial"/>
                <a:cs typeface="Arial"/>
              </a:rPr>
              <a:t>cụ </a:t>
            </a:r>
            <a:r>
              <a:rPr sz="600" spc="-2" dirty="0">
                <a:latin typeface="Arial"/>
                <a:cs typeface="Arial"/>
              </a:rPr>
              <a:t>phần mềm </a:t>
            </a:r>
            <a:r>
              <a:rPr sz="600" dirty="0">
                <a:latin typeface="Arial"/>
                <a:cs typeface="Arial"/>
              </a:rPr>
              <a:t>có thể </a:t>
            </a:r>
            <a:r>
              <a:rPr sz="600" spc="-2" dirty="0">
                <a:latin typeface="Arial"/>
                <a:cs typeface="Arial"/>
              </a:rPr>
              <a:t>được </a:t>
            </a:r>
            <a:r>
              <a:rPr sz="600" dirty="0">
                <a:latin typeface="Arial"/>
                <a:cs typeface="Arial"/>
              </a:rPr>
              <a:t>sử </a:t>
            </a:r>
            <a:r>
              <a:rPr sz="600" spc="-2" dirty="0">
                <a:latin typeface="Arial"/>
                <a:cs typeface="Arial"/>
              </a:rPr>
              <a:t>dụng trên bất </a:t>
            </a:r>
            <a:r>
              <a:rPr sz="600" dirty="0">
                <a:latin typeface="Arial"/>
                <a:cs typeface="Arial"/>
              </a:rPr>
              <a:t>kỳ </a:t>
            </a:r>
            <a:r>
              <a:rPr sz="600" spc="-2" dirty="0">
                <a:latin typeface="Arial"/>
                <a:cs typeface="Arial"/>
              </a:rPr>
              <a:t>thiết bị </a:t>
            </a:r>
            <a:r>
              <a:rPr sz="600" spc="-4" dirty="0">
                <a:latin typeface="Arial"/>
                <a:cs typeface="Arial"/>
              </a:rPr>
              <a:t>yêu </a:t>
            </a:r>
            <a:r>
              <a:rPr sz="600" dirty="0">
                <a:latin typeface="Arial"/>
                <a:cs typeface="Arial"/>
              </a:rPr>
              <a:t>cầu </a:t>
            </a:r>
            <a:r>
              <a:rPr sz="600" spc="-2" dirty="0">
                <a:latin typeface="Arial"/>
                <a:cs typeface="Arial"/>
              </a:rPr>
              <a:t>cung  </a:t>
            </a:r>
            <a:r>
              <a:rPr sz="600" dirty="0">
                <a:latin typeface="Arial"/>
                <a:cs typeface="Arial"/>
              </a:rPr>
              <a:t>cấp </a:t>
            </a:r>
            <a:r>
              <a:rPr sz="600" spc="-2" dirty="0">
                <a:latin typeface="Arial"/>
                <a:cs typeface="Arial"/>
              </a:rPr>
              <a:t>thông tin địa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spc="-2" dirty="0">
                <a:latin typeface="Arial"/>
                <a:cs typeface="Arial"/>
              </a:rPr>
              <a:t>điểm.</a:t>
            </a:r>
            <a:endParaRPr sz="600" dirty="0">
              <a:latin typeface="Arial"/>
              <a:cs typeface="Arial"/>
            </a:endParaRPr>
          </a:p>
          <a:p>
            <a:pPr marL="310611" marR="332618" lvl="1" indent="-50143">
              <a:lnSpc>
                <a:spcPts val="632"/>
              </a:lnSpc>
              <a:spcBef>
                <a:spcPts val="110"/>
              </a:spcBef>
              <a:buChar char="•"/>
              <a:tabLst>
                <a:tab pos="310889" algn="l"/>
              </a:tabLst>
            </a:pPr>
            <a:r>
              <a:rPr sz="600" spc="-2" dirty="0">
                <a:latin typeface="Arial"/>
                <a:cs typeface="Arial"/>
              </a:rPr>
              <a:t>Các thông tin lấy được bằng công </a:t>
            </a:r>
            <a:r>
              <a:rPr sz="600" dirty="0">
                <a:latin typeface="Arial"/>
                <a:cs typeface="Arial"/>
              </a:rPr>
              <a:t>cụ </a:t>
            </a:r>
            <a:r>
              <a:rPr sz="600" spc="-2" dirty="0">
                <a:latin typeface="Arial"/>
                <a:cs typeface="Arial"/>
              </a:rPr>
              <a:t>dựa trên </a:t>
            </a:r>
            <a:r>
              <a:rPr sz="600" dirty="0">
                <a:latin typeface="Arial"/>
                <a:cs typeface="Arial"/>
              </a:rPr>
              <a:t>các </a:t>
            </a:r>
            <a:r>
              <a:rPr sz="600" spc="-2" dirty="0">
                <a:latin typeface="Arial"/>
                <a:cs typeface="Arial"/>
              </a:rPr>
              <a:t>dữ liệu được cung </a:t>
            </a:r>
            <a:r>
              <a:rPr sz="600" dirty="0">
                <a:latin typeface="Arial"/>
                <a:cs typeface="Arial"/>
              </a:rPr>
              <a:t>cấp </a:t>
            </a:r>
            <a:r>
              <a:rPr sz="600" spc="-2" dirty="0">
                <a:latin typeface="Arial"/>
                <a:cs typeface="Arial"/>
              </a:rPr>
              <a:t>bởi người  </a:t>
            </a:r>
            <a:r>
              <a:rPr sz="600" dirty="0">
                <a:latin typeface="Arial"/>
                <a:cs typeface="Arial"/>
              </a:rPr>
              <a:t>sử </a:t>
            </a:r>
            <a:r>
              <a:rPr sz="600" spc="-2" dirty="0">
                <a:latin typeface="Arial"/>
                <a:cs typeface="Arial"/>
              </a:rPr>
              <a:t>dụng. </a:t>
            </a:r>
            <a:r>
              <a:rPr sz="600" dirty="0">
                <a:latin typeface="Arial"/>
                <a:cs typeface="Arial"/>
              </a:rPr>
              <a:t>Ví </a:t>
            </a:r>
            <a:r>
              <a:rPr sz="600" spc="-2" dirty="0">
                <a:latin typeface="Arial"/>
                <a:cs typeface="Arial"/>
              </a:rPr>
              <a:t>dụ, mã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4" dirty="0">
                <a:latin typeface="Arial"/>
                <a:cs typeface="Arial"/>
              </a:rPr>
              <a:t>vùng.</a:t>
            </a:r>
            <a:endParaRPr sz="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60836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Sự kiện thả </a:t>
            </a:r>
            <a:r>
              <a:rPr spc="-9" dirty="0"/>
              <a:t>(Drop </a:t>
            </a:r>
            <a:r>
              <a:rPr spc="-11" dirty="0"/>
              <a:t>Events)</a:t>
            </a:r>
            <a:r>
              <a:rPr spc="-20" dirty="0"/>
              <a:t> </a:t>
            </a:r>
            <a:r>
              <a:rPr spc="-2" dirty="0" smtClean="0"/>
              <a:t>2-</a:t>
            </a:r>
            <a:r>
              <a:rPr lang="en-US" spc="-2" dirty="0" smtClean="0"/>
              <a:t>5</a:t>
            </a:r>
            <a:endParaRPr spc="-2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79337" y="414385"/>
            <a:ext cx="3450033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 err="1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 err="1" smtClean="0">
                <a:latin typeface="Calibri"/>
                <a:cs typeface="Calibri"/>
              </a:rPr>
              <a:t>dụ</a:t>
            </a:r>
            <a:endParaRPr dirty="0" smtClean="0">
              <a:latin typeface="Calibri"/>
              <a:cs typeface="Calibri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179337" y="615950"/>
            <a:ext cx="3629869" cy="2268909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r>
              <a:rPr lang="vi-VN" sz="700" dirty="0" smtClean="0">
                <a:latin typeface="Courier New"/>
                <a:cs typeface="Courier New"/>
              </a:rPr>
              <a:t>&lt;!DOCTYPE html&gt;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&lt;html lang="en"&gt;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&lt;head&gt;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	&lt;title&gt;Drag and Drop API&lt;/title&gt;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	&lt;script&gt;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		function drag_image(event)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		{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			event.dataTransfer.setData("image", event.target.id);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		}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		function allow_drop(event)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		{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			event.preventDefault();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		}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		function drop_image(event)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		{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			var data=event.dataTransfer.getData("image");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			event.target.appendChild(document.getElementById(data));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		}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60836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Sự kiện thả </a:t>
            </a:r>
            <a:r>
              <a:rPr spc="-9" dirty="0"/>
              <a:t>(Drop </a:t>
            </a:r>
            <a:r>
              <a:rPr spc="-11" dirty="0"/>
              <a:t>Events)</a:t>
            </a:r>
            <a:r>
              <a:rPr spc="-20" dirty="0"/>
              <a:t> </a:t>
            </a:r>
            <a:r>
              <a:rPr lang="en-US" spc="-20" dirty="0" smtClean="0"/>
              <a:t>3</a:t>
            </a:r>
            <a:r>
              <a:rPr spc="-2" dirty="0" smtClean="0"/>
              <a:t>-</a:t>
            </a:r>
            <a:r>
              <a:rPr lang="en-US" spc="-2" dirty="0" smtClean="0"/>
              <a:t>5</a:t>
            </a:r>
            <a:endParaRPr spc="-2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41</a:t>
            </a:fld>
            <a:endParaRPr dirty="0"/>
          </a:p>
        </p:txBody>
      </p:sp>
      <p:sp>
        <p:nvSpPr>
          <p:cNvPr id="7" name="object 3"/>
          <p:cNvSpPr txBox="1"/>
          <p:nvPr/>
        </p:nvSpPr>
        <p:spPr>
          <a:xfrm>
            <a:off x="179336" y="387350"/>
            <a:ext cx="3629869" cy="1622578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r>
              <a:rPr lang="vi-VN" sz="700" dirty="0" smtClean="0">
                <a:latin typeface="Courier New"/>
                <a:cs typeface="Courier New"/>
              </a:rPr>
              <a:t>	&lt;/script&gt;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&lt;/head&gt;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&lt;body&gt;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	&lt;div id="div1" style="border: blue 2px solid; height:125px;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	width:75px; padding: 10px"&gt;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	&lt;img src="image.jpg" height="75" width="75" id="image1"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	draggable="true" ondragstart="drag_image(event)"/&gt;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&lt;/div&gt;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&lt;br/&gt;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&lt;div id="div2" style="border: red 2px solid; height:125px;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width:75px; padding: 10px" ondrop="drop_image(event)"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ondragover="allow_drop(event)"&gt;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&lt;/div&gt;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&lt;/body&gt;</a:t>
            </a:r>
          </a:p>
          <a:p>
            <a:r>
              <a:rPr lang="vi-VN" sz="700" dirty="0" smtClean="0">
                <a:latin typeface="Courier New"/>
                <a:cs typeface="Courier New"/>
              </a:rPr>
              <a:t>&lt;/html&gt;</a:t>
            </a:r>
            <a:endParaRPr sz="7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67865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60836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Sự kiện thả </a:t>
            </a:r>
            <a:r>
              <a:rPr spc="-9" dirty="0"/>
              <a:t>(Drop </a:t>
            </a:r>
            <a:r>
              <a:rPr spc="-11" dirty="0"/>
              <a:t>Events)</a:t>
            </a:r>
            <a:r>
              <a:rPr spc="-20" dirty="0"/>
              <a:t> </a:t>
            </a:r>
            <a:r>
              <a:rPr lang="en-US" spc="-20" dirty="0" smtClean="0"/>
              <a:t>4</a:t>
            </a:r>
            <a:r>
              <a:rPr spc="-2" dirty="0" smtClean="0"/>
              <a:t>-</a:t>
            </a:r>
            <a:r>
              <a:rPr lang="en-US" spc="-2" dirty="0"/>
              <a:t>5</a:t>
            </a:r>
            <a:endParaRPr spc="-2" dirty="0"/>
          </a:p>
        </p:txBody>
      </p:sp>
      <p:sp>
        <p:nvSpPr>
          <p:cNvPr id="4" name="object 4"/>
          <p:cNvSpPr txBox="1">
            <a:spLocks noGrp="1"/>
          </p:cNvSpPr>
          <p:nvPr>
            <p:ph type="ftr" idx="11"/>
          </p:nvPr>
        </p:nvSpPr>
        <p:spPr>
          <a:xfrm>
            <a:off x="1312020" y="2886233"/>
            <a:ext cx="1336774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71">
              <a:lnSpc>
                <a:spcPts val="544"/>
              </a:lnSpc>
            </a:pPr>
            <a:r>
              <a:rPr spc="-2" dirty="0"/>
              <a:t>HTML5/Định </a:t>
            </a:r>
            <a:r>
              <a:rPr dirty="0"/>
              <a:t>vị địa lý </a:t>
            </a:r>
            <a:r>
              <a:rPr spc="-4" dirty="0"/>
              <a:t>và</a:t>
            </a:r>
            <a:r>
              <a:rPr spc="-37" dirty="0"/>
              <a:t> </a:t>
            </a:r>
            <a:r>
              <a:rPr dirty="0"/>
              <a:t>APIs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79336" y="435491"/>
            <a:ext cx="3575184" cy="1933059"/>
          </a:xfrm>
          <a:prstGeom prst="rect">
            <a:avLst/>
          </a:prstGeom>
        </p:spPr>
        <p:txBody>
          <a:bodyPr vert="horz" wrap="square" lIns="0" tIns="16157" rIns="0" bIns="0" rtlCol="0">
            <a:spAutoFit/>
          </a:bodyPr>
          <a:lstStyle/>
          <a:p>
            <a:pPr marL="125916" marR="122573" indent="-120344">
              <a:lnSpc>
                <a:spcPts val="921"/>
              </a:lnSpc>
              <a:spcBef>
                <a:spcPts val="12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11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trên, </a:t>
            </a:r>
            <a:r>
              <a:rPr spc="2" dirty="0">
                <a:latin typeface="Calibri"/>
                <a:cs typeface="Calibri"/>
              </a:rPr>
              <a:t>phần tử </a:t>
            </a:r>
            <a:r>
              <a:rPr dirty="0">
                <a:latin typeface="Calibri"/>
                <a:cs typeface="Calibri"/>
              </a:rPr>
              <a:t>&lt;div&gt; với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id, thiết lập </a:t>
            </a:r>
            <a:r>
              <a:rPr spc="2" dirty="0">
                <a:latin typeface="Calibri"/>
                <a:cs typeface="Calibri"/>
              </a:rPr>
              <a:t>như </a:t>
            </a:r>
            <a:r>
              <a:rPr dirty="0">
                <a:latin typeface="Calibri"/>
                <a:cs typeface="Calibri"/>
              </a:rPr>
              <a:t>là 'div2', có</a:t>
            </a:r>
            <a:r>
              <a:rPr spc="-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liên  quan </a:t>
            </a:r>
            <a:r>
              <a:rPr spc="2" dirty="0">
                <a:latin typeface="Calibri"/>
                <a:cs typeface="Calibri"/>
              </a:rPr>
              <a:t>đến </a:t>
            </a:r>
            <a:r>
              <a:rPr dirty="0">
                <a:latin typeface="Calibri"/>
                <a:cs typeface="Calibri"/>
              </a:rPr>
              <a:t>hai người nghe sự kiện </a:t>
            </a:r>
            <a:r>
              <a:rPr spc="2" dirty="0">
                <a:latin typeface="Calibri"/>
                <a:cs typeface="Calibri"/>
              </a:rPr>
              <a:t>cụ </a:t>
            </a:r>
            <a:r>
              <a:rPr dirty="0">
                <a:latin typeface="Calibri"/>
                <a:cs typeface="Calibri"/>
              </a:rPr>
              <a:t>thể là, </a:t>
            </a:r>
            <a:r>
              <a:rPr spc="-2" dirty="0">
                <a:latin typeface="Calibri"/>
                <a:cs typeface="Calibri"/>
              </a:rPr>
              <a:t>ondragover và</a:t>
            </a:r>
            <a:r>
              <a:rPr spc="-9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ondrop.</a:t>
            </a:r>
            <a:endParaRPr>
              <a:latin typeface="Calibri"/>
              <a:cs typeface="Calibri"/>
            </a:endParaRPr>
          </a:p>
          <a:p>
            <a:pPr>
              <a:spcBef>
                <a:spcPts val="15"/>
              </a:spcBef>
              <a:buClr>
                <a:srgbClr val="AC1317"/>
              </a:buClr>
              <a:buFont typeface="Wingdings"/>
              <a:buChar char=""/>
            </a:pPr>
            <a:endParaRPr>
              <a:latin typeface="Times New Roman"/>
              <a:cs typeface="Times New Roman"/>
            </a:endParaRPr>
          </a:p>
          <a:p>
            <a:pPr marL="125916" marR="2229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 ondropover gọi </a:t>
            </a:r>
            <a:r>
              <a:rPr spc="2" dirty="0">
                <a:latin typeface="Calibri"/>
                <a:cs typeface="Calibri"/>
              </a:rPr>
              <a:t>chức </a:t>
            </a:r>
            <a:r>
              <a:rPr dirty="0">
                <a:latin typeface="Calibri"/>
                <a:cs typeface="Calibri"/>
              </a:rPr>
              <a:t>năng allow_drop () </a:t>
            </a:r>
            <a:r>
              <a:rPr spc="-2" dirty="0">
                <a:latin typeface="Calibri"/>
                <a:cs typeface="Calibri"/>
              </a:rPr>
              <a:t>ngăn </a:t>
            </a:r>
            <a:r>
              <a:rPr dirty="0">
                <a:latin typeface="Calibri"/>
                <a:cs typeface="Calibri"/>
              </a:rPr>
              <a:t>ngừa hành vi </a:t>
            </a:r>
            <a:r>
              <a:rPr spc="2" dirty="0">
                <a:latin typeface="Calibri"/>
                <a:cs typeface="Calibri"/>
              </a:rPr>
              <a:t>mặc định của </a:t>
            </a:r>
            <a:r>
              <a:rPr dirty="0">
                <a:latin typeface="Calibri"/>
                <a:cs typeface="Calibri"/>
              </a:rPr>
              <a:t>phần  </a:t>
            </a:r>
            <a:r>
              <a:rPr spc="2" dirty="0">
                <a:latin typeface="Calibri"/>
                <a:cs typeface="Calibri"/>
              </a:rPr>
              <a:t>tử</a:t>
            </a:r>
            <a:r>
              <a:rPr spc="-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đích.</a:t>
            </a:r>
            <a:endParaRPr>
              <a:latin typeface="Calibri"/>
              <a:cs typeface="Calibri"/>
            </a:endParaRPr>
          </a:p>
          <a:p>
            <a:pPr>
              <a:spcBef>
                <a:spcPts val="22"/>
              </a:spcBef>
              <a:buClr>
                <a:srgbClr val="AC1317"/>
              </a:buClr>
              <a:buFont typeface="Wingdings"/>
              <a:buChar char=""/>
            </a:pPr>
            <a:endParaRPr sz="700">
              <a:latin typeface="Times New Roman"/>
              <a:cs typeface="Times New Roman"/>
            </a:endParaRPr>
          </a:p>
          <a:p>
            <a:pPr marL="125916" indent="-120344">
              <a:spcBef>
                <a:spcPts val="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Theo </a:t>
            </a:r>
            <a:r>
              <a:rPr spc="2" dirty="0">
                <a:latin typeface="Calibri"/>
                <a:cs typeface="Calibri"/>
              </a:rPr>
              <a:t>mặc </a:t>
            </a:r>
            <a:r>
              <a:rPr dirty="0">
                <a:latin typeface="Calibri"/>
                <a:cs typeface="Calibri"/>
              </a:rPr>
              <a:t>định, trình duyệt </a:t>
            </a:r>
            <a:r>
              <a:rPr spc="2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thả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 </a:t>
            </a:r>
            <a:r>
              <a:rPr spc="2" dirty="0">
                <a:latin typeface="Calibri"/>
                <a:cs typeface="Calibri"/>
              </a:rPr>
              <a:t>tử </a:t>
            </a:r>
            <a:r>
              <a:rPr dirty="0">
                <a:latin typeface="Calibri"/>
                <a:cs typeface="Calibri"/>
              </a:rPr>
              <a:t>trên các phần </a:t>
            </a:r>
            <a:r>
              <a:rPr spc="2" dirty="0">
                <a:latin typeface="Calibri"/>
                <a:cs typeface="Calibri"/>
              </a:rPr>
              <a:t>tử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khác.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88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Để </a:t>
            </a:r>
            <a:r>
              <a:rPr spc="-2" dirty="0">
                <a:latin typeface="Calibri"/>
                <a:cs typeface="Calibri"/>
              </a:rPr>
              <a:t>ngăn </a:t>
            </a:r>
            <a:r>
              <a:rPr spc="2" dirty="0">
                <a:latin typeface="Calibri"/>
                <a:cs typeface="Calibri"/>
              </a:rPr>
              <a:t>chặn </a:t>
            </a:r>
            <a:r>
              <a:rPr dirty="0">
                <a:latin typeface="Calibri"/>
                <a:cs typeface="Calibri"/>
              </a:rPr>
              <a:t>hành vi </a:t>
            </a:r>
            <a:r>
              <a:rPr spc="2" dirty="0">
                <a:latin typeface="Calibri"/>
                <a:cs typeface="Calibri"/>
              </a:rPr>
              <a:t>mặc </a:t>
            </a:r>
            <a:r>
              <a:rPr dirty="0">
                <a:latin typeface="Calibri"/>
                <a:cs typeface="Calibri"/>
              </a:rPr>
              <a:t>định, câu lệnh </a:t>
            </a:r>
            <a:r>
              <a:rPr spc="-2" dirty="0">
                <a:latin typeface="Calibri"/>
                <a:cs typeface="Calibri"/>
              </a:rPr>
              <a:t>event.preventDefault </a:t>
            </a:r>
            <a:r>
              <a:rPr dirty="0">
                <a:latin typeface="Calibri"/>
                <a:cs typeface="Calibri"/>
              </a:rPr>
              <a:t>() được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gọi.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8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Sau </a:t>
            </a:r>
            <a:r>
              <a:rPr spc="-4" dirty="0">
                <a:latin typeface="Calibri"/>
                <a:cs typeface="Calibri"/>
              </a:rPr>
              <a:t>đó, </a:t>
            </a:r>
            <a:r>
              <a:rPr dirty="0">
                <a:latin typeface="Calibri"/>
                <a:cs typeface="Calibri"/>
              </a:rPr>
              <a:t>sự kiện thả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phát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spc="-2" dirty="0">
                <a:latin typeface="Calibri"/>
                <a:cs typeface="Calibri"/>
              </a:rPr>
              <a:t>vào </a:t>
            </a:r>
            <a:r>
              <a:rPr dirty="0">
                <a:latin typeface="Calibri"/>
                <a:cs typeface="Calibri"/>
              </a:rPr>
              <a:t>phần </a:t>
            </a:r>
            <a:r>
              <a:rPr spc="2" dirty="0">
                <a:latin typeface="Calibri"/>
                <a:cs typeface="Calibri"/>
              </a:rPr>
              <a:t>tử</a:t>
            </a:r>
            <a:r>
              <a:rPr spc="14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đích.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56"/>
              </a:lnSpc>
              <a:spcBef>
                <a:spcPts val="86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Nó </a:t>
            </a:r>
            <a:r>
              <a:rPr spc="-2" dirty="0">
                <a:latin typeface="Calibri"/>
                <a:cs typeface="Calibri"/>
              </a:rPr>
              <a:t>gọi </a:t>
            </a:r>
            <a:r>
              <a:rPr dirty="0">
                <a:latin typeface="Calibri"/>
                <a:cs typeface="Calibri"/>
              </a:rPr>
              <a:t>hàm drop_image() trong </a:t>
            </a:r>
            <a:r>
              <a:rPr spc="2" dirty="0">
                <a:latin typeface="Calibri"/>
                <a:cs typeface="Calibri"/>
              </a:rPr>
              <a:t>đó </a:t>
            </a:r>
            <a:r>
              <a:rPr dirty="0">
                <a:latin typeface="Calibri"/>
                <a:cs typeface="Calibri"/>
              </a:rPr>
              <a:t>sử dụng phương </a:t>
            </a:r>
            <a:r>
              <a:rPr spc="2" dirty="0">
                <a:latin typeface="Calibri"/>
                <a:cs typeface="Calibri"/>
              </a:rPr>
              <a:t>thức </a:t>
            </a:r>
            <a:r>
              <a:rPr spc="-2" dirty="0">
                <a:latin typeface="Calibri"/>
                <a:cs typeface="Calibri"/>
              </a:rPr>
              <a:t>getData </a:t>
            </a:r>
            <a:r>
              <a:rPr dirty="0">
                <a:latin typeface="Calibri"/>
                <a:cs typeface="Calibri"/>
              </a:rPr>
              <a:t>()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spc="-2" dirty="0">
                <a:latin typeface="Calibri"/>
                <a:cs typeface="Calibri"/>
              </a:rPr>
              <a:t>lấy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hình</a:t>
            </a:r>
            <a:endParaRPr>
              <a:latin typeface="Calibri"/>
              <a:cs typeface="Calibri"/>
            </a:endParaRPr>
          </a:p>
          <a:p>
            <a:pPr marL="125916">
              <a:lnSpc>
                <a:spcPts val="956"/>
              </a:lnSpc>
            </a:pPr>
            <a:r>
              <a:rPr dirty="0">
                <a:latin typeface="Calibri"/>
                <a:cs typeface="Calibri"/>
              </a:rPr>
              <a:t>ảnh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thiết </a:t>
            </a:r>
            <a:r>
              <a:rPr spc="2" dirty="0">
                <a:latin typeface="Calibri"/>
                <a:cs typeface="Calibri"/>
              </a:rPr>
              <a:t>lập như </a:t>
            </a:r>
            <a:r>
              <a:rPr dirty="0">
                <a:latin typeface="Calibri"/>
                <a:cs typeface="Calibri"/>
              </a:rPr>
              <a:t>là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spc="-9" dirty="0">
                <a:latin typeface="Calibri"/>
                <a:cs typeface="Calibri"/>
              </a:rPr>
              <a:t>‘image’.</a:t>
            </a:r>
            <a:endParaRPr>
              <a:latin typeface="Calibri"/>
              <a:cs typeface="Calibri"/>
            </a:endParaRPr>
          </a:p>
          <a:p>
            <a:pPr>
              <a:spcBef>
                <a:spcPts val="22"/>
              </a:spcBef>
            </a:pPr>
            <a:endParaRPr sz="700">
              <a:latin typeface="Times New Roman"/>
              <a:cs typeface="Times New Roman"/>
            </a:endParaRPr>
          </a:p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Cuối </a:t>
            </a:r>
            <a:r>
              <a:rPr spc="2" dirty="0">
                <a:latin typeface="Calibri"/>
                <a:cs typeface="Calibri"/>
              </a:rPr>
              <a:t>cùng, </a:t>
            </a:r>
            <a:r>
              <a:rPr dirty="0">
                <a:latin typeface="Calibri"/>
                <a:cs typeface="Calibri"/>
              </a:rPr>
              <a:t>nó </a:t>
            </a:r>
            <a:r>
              <a:rPr spc="-4" dirty="0">
                <a:latin typeface="Calibri"/>
                <a:cs typeface="Calibri"/>
              </a:rPr>
              <a:t>gắn </a:t>
            </a:r>
            <a:r>
              <a:rPr spc="2" dirty="0">
                <a:latin typeface="Calibri"/>
                <a:cs typeface="Calibri"/>
              </a:rPr>
              <a:t>thêm </a:t>
            </a:r>
            <a:r>
              <a:rPr dirty="0">
                <a:latin typeface="Calibri"/>
                <a:cs typeface="Calibri"/>
              </a:rPr>
              <a:t>các hình </a:t>
            </a:r>
            <a:r>
              <a:rPr spc="2" dirty="0">
                <a:latin typeface="Calibri"/>
                <a:cs typeface="Calibri"/>
              </a:rPr>
              <a:t>ảnh </a:t>
            </a:r>
            <a:r>
              <a:rPr spc="-4" dirty="0">
                <a:latin typeface="Calibri"/>
                <a:cs typeface="Calibri"/>
              </a:rPr>
              <a:t>kéo </a:t>
            </a:r>
            <a:r>
              <a:rPr dirty="0">
                <a:latin typeface="Calibri"/>
                <a:cs typeface="Calibri"/>
              </a:rPr>
              <a:t>như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 </a:t>
            </a:r>
            <a:r>
              <a:rPr spc="2" dirty="0">
                <a:latin typeface="Calibri"/>
                <a:cs typeface="Calibri"/>
              </a:rPr>
              <a:t>tử </a:t>
            </a:r>
            <a:r>
              <a:rPr spc="-2" dirty="0">
                <a:latin typeface="Calibri"/>
                <a:cs typeface="Calibri"/>
              </a:rPr>
              <a:t>vào </a:t>
            </a:r>
            <a:r>
              <a:rPr dirty="0">
                <a:latin typeface="Calibri"/>
                <a:cs typeface="Calibri"/>
              </a:rPr>
              <a:t>phần </a:t>
            </a:r>
            <a:r>
              <a:rPr spc="2" dirty="0">
                <a:latin typeface="Calibri"/>
                <a:cs typeface="Calibri"/>
              </a:rPr>
              <a:t>tử </a:t>
            </a:r>
            <a:r>
              <a:rPr dirty="0">
                <a:latin typeface="Calibri"/>
                <a:cs typeface="Calibri"/>
              </a:rPr>
              <a:t>đích</a:t>
            </a:r>
            <a:r>
              <a:rPr spc="-7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div2.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60836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Sự kiện thả </a:t>
            </a:r>
            <a:r>
              <a:rPr spc="-9" dirty="0"/>
              <a:t>(Drop </a:t>
            </a:r>
            <a:r>
              <a:rPr spc="-11" dirty="0"/>
              <a:t>Events)</a:t>
            </a:r>
            <a:r>
              <a:rPr spc="-20" dirty="0"/>
              <a:t> </a:t>
            </a:r>
            <a:r>
              <a:rPr lang="en-US" spc="-2" dirty="0" smtClean="0"/>
              <a:t>5-5</a:t>
            </a:r>
            <a:endParaRPr spc="-2" dirty="0"/>
          </a:p>
        </p:txBody>
      </p:sp>
      <p:sp>
        <p:nvSpPr>
          <p:cNvPr id="5" name="object 5"/>
          <p:cNvSpPr txBox="1">
            <a:spLocks noGrp="1"/>
          </p:cNvSpPr>
          <p:nvPr>
            <p:ph type="ftr" idx="11"/>
          </p:nvPr>
        </p:nvSpPr>
        <p:spPr>
          <a:xfrm>
            <a:off x="1312020" y="2886233"/>
            <a:ext cx="1336774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71">
              <a:lnSpc>
                <a:spcPts val="544"/>
              </a:lnSpc>
            </a:pPr>
            <a:r>
              <a:rPr spc="-2" dirty="0"/>
              <a:t>HTML5/Định </a:t>
            </a:r>
            <a:r>
              <a:rPr dirty="0"/>
              <a:t>vị địa lý </a:t>
            </a:r>
            <a:r>
              <a:rPr spc="-4" dirty="0"/>
              <a:t>và</a:t>
            </a:r>
            <a:r>
              <a:rPr spc="-37" dirty="0"/>
              <a:t> </a:t>
            </a:r>
            <a:r>
              <a:rPr dirty="0"/>
              <a:t>APIs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79337" y="356968"/>
            <a:ext cx="3472862" cy="255909"/>
          </a:xfrm>
          <a:prstGeom prst="rect">
            <a:avLst/>
          </a:prstGeom>
        </p:spPr>
        <p:txBody>
          <a:bodyPr vert="horz" wrap="square" lIns="0" tIns="18107" rIns="0" bIns="0" rtlCol="0">
            <a:spAutoFit/>
          </a:bodyPr>
          <a:lstStyle/>
          <a:p>
            <a:pPr marL="125916" marR="2229" indent="-120344">
              <a:lnSpc>
                <a:spcPts val="904"/>
              </a:lnSpc>
              <a:spcBef>
                <a:spcPts val="14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spc="-2" dirty="0">
                <a:latin typeface="Calibri"/>
                <a:cs typeface="Calibri"/>
              </a:rPr>
              <a:t>thấy </a:t>
            </a:r>
            <a:r>
              <a:rPr spc="2" dirty="0">
                <a:latin typeface="Calibri"/>
                <a:cs typeface="Calibri"/>
              </a:rPr>
              <a:t>đầu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các hoạt </a:t>
            </a:r>
            <a:r>
              <a:rPr spc="2" dirty="0">
                <a:latin typeface="Calibri"/>
                <a:cs typeface="Calibri"/>
              </a:rPr>
              <a:t>động </a:t>
            </a:r>
            <a:r>
              <a:rPr dirty="0">
                <a:latin typeface="Calibri"/>
                <a:cs typeface="Calibri"/>
              </a:rPr>
              <a:t>thả, sau khi hình </a:t>
            </a:r>
            <a:r>
              <a:rPr spc="2" dirty="0">
                <a:latin typeface="Calibri"/>
                <a:cs typeface="Calibri"/>
              </a:rPr>
              <a:t>ảnh được</a:t>
            </a:r>
            <a:r>
              <a:rPr spc="-83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kéo  </a:t>
            </a:r>
            <a:r>
              <a:rPr dirty="0">
                <a:latin typeface="Calibri"/>
                <a:cs typeface="Calibri"/>
              </a:rPr>
              <a:t>trên phần </a:t>
            </a:r>
            <a:r>
              <a:rPr spc="2" dirty="0">
                <a:latin typeface="Calibri"/>
                <a:cs typeface="Calibri"/>
              </a:rPr>
              <a:t>tử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đích.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8137" y="657421"/>
            <a:ext cx="1925519" cy="1831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-139440"/>
            <a:ext cx="2566827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7" dirty="0"/>
              <a:t>Offline </a:t>
            </a:r>
            <a:r>
              <a:rPr spc="-24" dirty="0"/>
              <a:t>Web </a:t>
            </a:r>
            <a:r>
              <a:rPr spc="-4" dirty="0"/>
              <a:t>Applications</a:t>
            </a:r>
            <a:r>
              <a:rPr dirty="0"/>
              <a:t> </a:t>
            </a:r>
            <a:r>
              <a:rPr spc="-2" dirty="0"/>
              <a:t>API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44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64384" y="1700729"/>
            <a:ext cx="3498718" cy="223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4384" y="1700728"/>
            <a:ext cx="3498718" cy="223885"/>
          </a:xfrm>
          <a:custGeom>
            <a:avLst/>
            <a:gdLst/>
            <a:ahLst/>
            <a:cxnLst/>
            <a:rect l="l" t="t" r="r" b="b"/>
            <a:pathLst>
              <a:path w="8077200" h="501650">
                <a:moveTo>
                  <a:pt x="0" y="108204"/>
                </a:moveTo>
                <a:lnTo>
                  <a:pt x="8506" y="66115"/>
                </a:lnTo>
                <a:lnTo>
                  <a:pt x="31703" y="31718"/>
                </a:lnTo>
                <a:lnTo>
                  <a:pt x="66110" y="8512"/>
                </a:lnTo>
                <a:lnTo>
                  <a:pt x="108242" y="0"/>
                </a:lnTo>
                <a:lnTo>
                  <a:pt x="7968996" y="0"/>
                </a:lnTo>
                <a:lnTo>
                  <a:pt x="8011084" y="8512"/>
                </a:lnTo>
                <a:lnTo>
                  <a:pt x="8045481" y="31718"/>
                </a:lnTo>
                <a:lnTo>
                  <a:pt x="8068687" y="66115"/>
                </a:lnTo>
                <a:lnTo>
                  <a:pt x="8077200" y="108204"/>
                </a:lnTo>
                <a:lnTo>
                  <a:pt x="8077200" y="393192"/>
                </a:lnTo>
                <a:lnTo>
                  <a:pt x="8068687" y="435280"/>
                </a:lnTo>
                <a:lnTo>
                  <a:pt x="8045481" y="469677"/>
                </a:lnTo>
                <a:lnTo>
                  <a:pt x="8011084" y="492883"/>
                </a:lnTo>
                <a:lnTo>
                  <a:pt x="7968996" y="501395"/>
                </a:lnTo>
                <a:lnTo>
                  <a:pt x="108242" y="501395"/>
                </a:lnTo>
                <a:lnTo>
                  <a:pt x="66110" y="492883"/>
                </a:lnTo>
                <a:lnTo>
                  <a:pt x="31703" y="469677"/>
                </a:lnTo>
                <a:lnTo>
                  <a:pt x="8506" y="435280"/>
                </a:lnTo>
                <a:lnTo>
                  <a:pt x="0" y="393192"/>
                </a:lnTo>
                <a:lnTo>
                  <a:pt x="0" y="10820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7025" y="2006799"/>
            <a:ext cx="3498718" cy="354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7025" y="2006799"/>
            <a:ext cx="3498718" cy="354531"/>
          </a:xfrm>
          <a:custGeom>
            <a:avLst/>
            <a:gdLst/>
            <a:ahLst/>
            <a:cxnLst/>
            <a:rect l="l" t="t" r="r" b="b"/>
            <a:pathLst>
              <a:path w="8077200" h="794385">
                <a:moveTo>
                  <a:pt x="0" y="171450"/>
                </a:moveTo>
                <a:lnTo>
                  <a:pt x="6123" y="125853"/>
                </a:lnTo>
                <a:lnTo>
                  <a:pt x="23403" y="84892"/>
                </a:lnTo>
                <a:lnTo>
                  <a:pt x="50207" y="50196"/>
                </a:lnTo>
                <a:lnTo>
                  <a:pt x="84901" y="23396"/>
                </a:lnTo>
                <a:lnTo>
                  <a:pt x="125852" y="6120"/>
                </a:lnTo>
                <a:lnTo>
                  <a:pt x="171424" y="0"/>
                </a:lnTo>
                <a:lnTo>
                  <a:pt x="7905750" y="0"/>
                </a:lnTo>
                <a:lnTo>
                  <a:pt x="7951346" y="6120"/>
                </a:lnTo>
                <a:lnTo>
                  <a:pt x="7992307" y="23396"/>
                </a:lnTo>
                <a:lnTo>
                  <a:pt x="8027003" y="50196"/>
                </a:lnTo>
                <a:lnTo>
                  <a:pt x="8053803" y="84892"/>
                </a:lnTo>
                <a:lnTo>
                  <a:pt x="8071079" y="125853"/>
                </a:lnTo>
                <a:lnTo>
                  <a:pt x="8077200" y="171450"/>
                </a:lnTo>
                <a:lnTo>
                  <a:pt x="8077200" y="622554"/>
                </a:lnTo>
                <a:lnTo>
                  <a:pt x="8071079" y="668150"/>
                </a:lnTo>
                <a:lnTo>
                  <a:pt x="8053803" y="709111"/>
                </a:lnTo>
                <a:lnTo>
                  <a:pt x="8027003" y="743807"/>
                </a:lnTo>
                <a:lnTo>
                  <a:pt x="7992307" y="770607"/>
                </a:lnTo>
                <a:lnTo>
                  <a:pt x="7951346" y="787883"/>
                </a:lnTo>
                <a:lnTo>
                  <a:pt x="7905750" y="794004"/>
                </a:lnTo>
                <a:lnTo>
                  <a:pt x="171424" y="794004"/>
                </a:lnTo>
                <a:lnTo>
                  <a:pt x="125852" y="787883"/>
                </a:lnTo>
                <a:lnTo>
                  <a:pt x="84901" y="770607"/>
                </a:lnTo>
                <a:lnTo>
                  <a:pt x="50207" y="743807"/>
                </a:lnTo>
                <a:lnTo>
                  <a:pt x="23403" y="709111"/>
                </a:lnTo>
                <a:lnTo>
                  <a:pt x="6123" y="668150"/>
                </a:lnTo>
                <a:lnTo>
                  <a:pt x="0" y="622554"/>
                </a:lnTo>
                <a:lnTo>
                  <a:pt x="0" y="17145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9337" y="405939"/>
            <a:ext cx="3577384" cy="1948079"/>
          </a:xfrm>
          <a:prstGeom prst="rect">
            <a:avLst/>
          </a:prstGeom>
        </p:spPr>
        <p:txBody>
          <a:bodyPr vert="horz" wrap="square" lIns="0" tIns="14486" rIns="0" bIns="0" rtlCol="0">
            <a:spAutoFit/>
          </a:bodyPr>
          <a:lstStyle/>
          <a:p>
            <a:pPr marL="125916" marR="6407" indent="-120344">
              <a:lnSpc>
                <a:spcPts val="939"/>
              </a:lnSpc>
              <a:spcBef>
                <a:spcPts val="11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HTML5 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ứng dụng offline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người dùng </a:t>
            </a:r>
            <a:r>
              <a:rPr spc="2" dirty="0">
                <a:latin typeface="Calibri"/>
                <a:cs typeface="Calibri"/>
              </a:rPr>
              <a:t>làm </a:t>
            </a:r>
            <a:r>
              <a:rPr dirty="0">
                <a:latin typeface="Calibri"/>
                <a:cs typeface="Calibri"/>
              </a:rPr>
              <a:t>việc với </a:t>
            </a:r>
            <a:r>
              <a:rPr spc="2" dirty="0">
                <a:latin typeface="Calibri"/>
                <a:cs typeface="Calibri"/>
              </a:rPr>
              <a:t>chúng mà không  </a:t>
            </a:r>
            <a:r>
              <a:rPr dirty="0">
                <a:latin typeface="Calibri"/>
                <a:cs typeface="Calibri"/>
              </a:rPr>
              <a:t>cần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online.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860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ứng </a:t>
            </a:r>
            <a:r>
              <a:rPr dirty="0">
                <a:latin typeface="Calibri"/>
                <a:cs typeface="Calibri"/>
              </a:rPr>
              <a:t>dụng </a:t>
            </a:r>
            <a:r>
              <a:rPr spc="-4" dirty="0">
                <a:latin typeface="Calibri"/>
                <a:cs typeface="Calibri"/>
              </a:rPr>
              <a:t>Web </a:t>
            </a:r>
            <a:r>
              <a:rPr dirty="0">
                <a:latin typeface="Calibri"/>
                <a:cs typeface="Calibri"/>
              </a:rPr>
              <a:t>offline hoạt </a:t>
            </a:r>
            <a:r>
              <a:rPr spc="2" dirty="0">
                <a:latin typeface="Calibri"/>
                <a:cs typeface="Calibri"/>
              </a:rPr>
              <a:t>động </a:t>
            </a:r>
            <a:r>
              <a:rPr dirty="0">
                <a:latin typeface="Calibri"/>
                <a:cs typeface="Calibri"/>
              </a:rPr>
              <a:t>bằng cách ghi </a:t>
            </a:r>
            <a:r>
              <a:rPr spc="-2" dirty="0">
                <a:latin typeface="Calibri"/>
                <a:cs typeface="Calibri"/>
              </a:rPr>
              <a:t>tất </a:t>
            </a:r>
            <a:r>
              <a:rPr dirty="0">
                <a:latin typeface="Calibri"/>
                <a:cs typeface="Calibri"/>
              </a:rPr>
              <a:t>cả các </a:t>
            </a:r>
            <a:r>
              <a:rPr spc="-2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web trên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hệ</a:t>
            </a:r>
            <a:endParaRPr>
              <a:latin typeface="Calibri"/>
              <a:cs typeface="Calibri"/>
            </a:endParaRPr>
          </a:p>
          <a:p>
            <a:pPr marL="125916">
              <a:lnSpc>
                <a:spcPts val="930"/>
              </a:lnSpc>
            </a:pPr>
            <a:r>
              <a:rPr dirty="0">
                <a:latin typeface="Calibri"/>
                <a:cs typeface="Calibri"/>
              </a:rPr>
              <a:t>thống </a:t>
            </a:r>
            <a:r>
              <a:rPr spc="2" dirty="0">
                <a:latin typeface="Calibri"/>
                <a:cs typeface="Calibri"/>
              </a:rPr>
              <a:t>cục bộ của </a:t>
            </a:r>
            <a:r>
              <a:rPr dirty="0">
                <a:latin typeface="Calibri"/>
                <a:cs typeface="Calibri"/>
              </a:rPr>
              <a:t>người</a:t>
            </a:r>
            <a:r>
              <a:rPr spc="-4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dùng.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Khái niệm </a:t>
            </a:r>
            <a:r>
              <a:rPr spc="-2" dirty="0">
                <a:latin typeface="Calibri"/>
                <a:cs typeface="Calibri"/>
              </a:rPr>
              <a:t>này </a:t>
            </a:r>
            <a:r>
              <a:rPr dirty="0">
                <a:latin typeface="Calibri"/>
                <a:cs typeface="Calibri"/>
              </a:rPr>
              <a:t>còn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gọi là </a:t>
            </a:r>
            <a:r>
              <a:rPr spc="2" dirty="0">
                <a:latin typeface="Calibri"/>
                <a:cs typeface="Calibri"/>
              </a:rPr>
              <a:t>ứng </a:t>
            </a:r>
            <a:r>
              <a:rPr dirty="0">
                <a:latin typeface="Calibri"/>
                <a:cs typeface="Calibri"/>
              </a:rPr>
              <a:t>dụng</a:t>
            </a:r>
            <a:r>
              <a:rPr spc="-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Cache.</a:t>
            </a:r>
            <a:endParaRPr>
              <a:latin typeface="Calibri"/>
              <a:cs typeface="Calibri"/>
            </a:endParaRPr>
          </a:p>
          <a:p>
            <a:pPr marL="125916" marR="2229" indent="-120344">
              <a:lnSpc>
                <a:spcPts val="921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Cache Đơn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</a:t>
            </a:r>
            <a:r>
              <a:rPr spc="-2" dirty="0">
                <a:latin typeface="Calibri"/>
                <a:cs typeface="Calibri"/>
              </a:rPr>
              <a:t>tất </a:t>
            </a:r>
            <a:r>
              <a:rPr dirty="0">
                <a:latin typeface="Calibri"/>
                <a:cs typeface="Calibri"/>
              </a:rPr>
              <a:t>cả các nguồn </a:t>
            </a:r>
            <a:r>
              <a:rPr spc="-2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nguyên, </a:t>
            </a:r>
            <a:r>
              <a:rPr spc="2" dirty="0">
                <a:latin typeface="Calibri"/>
                <a:cs typeface="Calibri"/>
              </a:rPr>
              <a:t>chẳng </a:t>
            </a:r>
            <a:r>
              <a:rPr dirty="0">
                <a:latin typeface="Calibri"/>
                <a:cs typeface="Calibri"/>
              </a:rPr>
              <a:t>hạn như HTML, JavaScript,  hình ảnh,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CSS </a:t>
            </a:r>
            <a:r>
              <a:rPr spc="2" dirty="0">
                <a:latin typeface="Calibri"/>
                <a:cs typeface="Calibri"/>
              </a:rPr>
              <a:t>của một ứng </a:t>
            </a:r>
            <a:r>
              <a:rPr dirty="0">
                <a:latin typeface="Calibri"/>
                <a:cs typeface="Calibri"/>
              </a:rPr>
              <a:t>dụng web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lưu trữ </a:t>
            </a:r>
            <a:r>
              <a:rPr spc="2" dirty="0">
                <a:latin typeface="Calibri"/>
                <a:cs typeface="Calibri"/>
              </a:rPr>
              <a:t>cục </a:t>
            </a:r>
            <a:r>
              <a:rPr dirty="0">
                <a:latin typeface="Calibri"/>
                <a:cs typeface="Calibri"/>
              </a:rPr>
              <a:t>bộ </a:t>
            </a:r>
            <a:r>
              <a:rPr spc="-2" dirty="0">
                <a:latin typeface="Calibri"/>
                <a:cs typeface="Calibri"/>
              </a:rPr>
              <a:t>trên</a:t>
            </a:r>
            <a:r>
              <a:rPr spc="-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hệ</a:t>
            </a:r>
            <a:endParaRPr>
              <a:latin typeface="Calibri"/>
              <a:cs typeface="Calibri"/>
            </a:endParaRPr>
          </a:p>
          <a:p>
            <a:pPr marL="125916">
              <a:lnSpc>
                <a:spcPts val="873"/>
              </a:lnSpc>
            </a:pPr>
            <a:r>
              <a:rPr dirty="0">
                <a:latin typeface="Calibri"/>
                <a:cs typeface="Calibri"/>
              </a:rPr>
              <a:t>thống.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1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Sau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là các bước có thể </a:t>
            </a:r>
            <a:r>
              <a:rPr spc="2" dirty="0">
                <a:latin typeface="Calibri"/>
                <a:cs typeface="Calibri"/>
              </a:rPr>
              <a:t>được thực </a:t>
            </a:r>
            <a:r>
              <a:rPr dirty="0">
                <a:latin typeface="Calibri"/>
                <a:cs typeface="Calibri"/>
              </a:rPr>
              <a:t>hiện lưu nguồn </a:t>
            </a:r>
            <a:r>
              <a:rPr spc="-2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nguyên bộ nhớ cache</a:t>
            </a:r>
            <a:r>
              <a:rPr spc="-83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cục</a:t>
            </a:r>
            <a:endParaRPr>
              <a:latin typeface="Calibri"/>
              <a:cs typeface="Calibri"/>
            </a:endParaRPr>
          </a:p>
          <a:p>
            <a:pPr marL="125916">
              <a:lnSpc>
                <a:spcPts val="939"/>
              </a:lnSpc>
            </a:pPr>
            <a:r>
              <a:rPr spc="2" dirty="0">
                <a:latin typeface="Calibri"/>
                <a:cs typeface="Calibri"/>
              </a:rPr>
              <a:t>bộ </a:t>
            </a:r>
            <a:r>
              <a:rPr dirty="0">
                <a:latin typeface="Calibri"/>
                <a:cs typeface="Calibri"/>
              </a:rPr>
              <a:t>trên hệ</a:t>
            </a:r>
            <a:r>
              <a:rPr spc="-1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thống.</a:t>
            </a:r>
            <a:endParaRPr>
              <a:latin typeface="Calibri"/>
              <a:cs typeface="Calibri"/>
            </a:endParaRPr>
          </a:p>
          <a:p>
            <a:pPr>
              <a:spcBef>
                <a:spcPts val="22"/>
              </a:spcBef>
            </a:pPr>
            <a:endParaRPr sz="1000">
              <a:latin typeface="Times New Roman"/>
              <a:cs typeface="Times New Roman"/>
            </a:endParaRPr>
          </a:p>
          <a:p>
            <a:pPr marL="224810" lvl="1" indent="-98336">
              <a:buAutoNum type="arabicPeriod"/>
              <a:tabLst>
                <a:tab pos="225088" algn="l"/>
              </a:tabLst>
            </a:pPr>
            <a:r>
              <a:rPr sz="700" spc="-2" dirty="0">
                <a:latin typeface="Arial"/>
                <a:cs typeface="Arial"/>
              </a:rPr>
              <a:t>Tạo </a:t>
            </a:r>
            <a:r>
              <a:rPr sz="700" spc="-4" dirty="0">
                <a:latin typeface="Arial"/>
                <a:cs typeface="Arial"/>
              </a:rPr>
              <a:t>một </a:t>
            </a:r>
            <a:r>
              <a:rPr sz="700" spc="-2" dirty="0">
                <a:latin typeface="Arial"/>
                <a:cs typeface="Arial"/>
              </a:rPr>
              <a:t>file manifest để xác định các </a:t>
            </a:r>
            <a:r>
              <a:rPr sz="700" spc="-4" dirty="0">
                <a:latin typeface="Arial"/>
                <a:cs typeface="Arial"/>
              </a:rPr>
              <a:t>nguồn </a:t>
            </a:r>
            <a:r>
              <a:rPr sz="700" spc="-2" dirty="0">
                <a:latin typeface="Arial"/>
                <a:cs typeface="Arial"/>
              </a:rPr>
              <a:t>tài </a:t>
            </a:r>
            <a:r>
              <a:rPr sz="700" spc="-4" dirty="0">
                <a:latin typeface="Arial"/>
                <a:cs typeface="Arial"/>
              </a:rPr>
              <a:t>nguyên </a:t>
            </a:r>
            <a:r>
              <a:rPr sz="700" spc="-2" dirty="0">
                <a:latin typeface="Arial"/>
                <a:cs typeface="Arial"/>
              </a:rPr>
              <a:t>cần </a:t>
            </a:r>
            <a:r>
              <a:rPr sz="700" spc="-4" dirty="0">
                <a:latin typeface="Arial"/>
                <a:cs typeface="Arial"/>
              </a:rPr>
              <a:t>được</a:t>
            </a:r>
            <a:r>
              <a:rPr sz="700" spc="70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lưu.</a:t>
            </a:r>
            <a:endParaRPr sz="7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AutoNum type="arabicPeriod"/>
            </a:pPr>
            <a:endParaRPr>
              <a:latin typeface="Times New Roman"/>
              <a:cs typeface="Times New Roman"/>
            </a:endParaRPr>
          </a:p>
          <a:p>
            <a:pPr lvl="1">
              <a:spcBef>
                <a:spcPts val="11"/>
              </a:spcBef>
              <a:buFont typeface="Arial"/>
              <a:buAutoNum type="arabicPeriod"/>
            </a:pPr>
            <a:endParaRPr sz="900">
              <a:latin typeface="Times New Roman"/>
              <a:cs typeface="Times New Roman"/>
            </a:endParaRPr>
          </a:p>
          <a:p>
            <a:pPr marL="227595" lvl="1" indent="-98336">
              <a:buAutoNum type="arabicPeriod"/>
              <a:tabLst>
                <a:tab pos="227874" algn="l"/>
              </a:tabLst>
            </a:pPr>
            <a:r>
              <a:rPr sz="700" spc="-2" dirty="0">
                <a:latin typeface="Arial"/>
                <a:cs typeface="Arial"/>
              </a:rPr>
              <a:t>Tham khảo các tập tin biểu hiện trong </a:t>
            </a:r>
            <a:r>
              <a:rPr sz="700" spc="-4" dirty="0">
                <a:latin typeface="Arial"/>
                <a:cs typeface="Arial"/>
              </a:rPr>
              <a:t>mỗi </a:t>
            </a:r>
            <a:r>
              <a:rPr sz="700" spc="-2" dirty="0">
                <a:latin typeface="Arial"/>
                <a:cs typeface="Arial"/>
              </a:rPr>
              <a:t>trang </a:t>
            </a:r>
            <a:r>
              <a:rPr sz="700" spc="-4" dirty="0">
                <a:latin typeface="Arial"/>
                <a:cs typeface="Arial"/>
              </a:rPr>
              <a:t>web được </a:t>
            </a:r>
            <a:r>
              <a:rPr sz="700" spc="-2" dirty="0">
                <a:latin typeface="Arial"/>
                <a:cs typeface="Arial"/>
              </a:rPr>
              <a:t>thiết kế để sử </a:t>
            </a:r>
            <a:r>
              <a:rPr sz="700" spc="-4" dirty="0">
                <a:latin typeface="Arial"/>
                <a:cs typeface="Arial"/>
              </a:rPr>
              <a:t>dụng</a:t>
            </a:r>
            <a:r>
              <a:rPr sz="700" spc="88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tài</a:t>
            </a:r>
            <a:endParaRPr sz="700">
              <a:latin typeface="Arial"/>
              <a:cs typeface="Arial"/>
            </a:endParaRPr>
          </a:p>
          <a:p>
            <a:pPr marL="249603"/>
            <a:r>
              <a:rPr sz="700" spc="-4" dirty="0">
                <a:latin typeface="Arial"/>
                <a:cs typeface="Arial"/>
              </a:rPr>
              <a:t>nguyên </a:t>
            </a:r>
            <a:r>
              <a:rPr sz="700" spc="-2" dirty="0">
                <a:latin typeface="Arial"/>
                <a:cs typeface="Arial"/>
              </a:rPr>
              <a:t>lưu</a:t>
            </a:r>
            <a:r>
              <a:rPr sz="700" spc="7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trữ.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-139440"/>
            <a:ext cx="2261239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8" dirty="0"/>
              <a:t>Tạo </a:t>
            </a:r>
            <a:r>
              <a:rPr spc="-2" dirty="0"/>
              <a:t>một </a:t>
            </a:r>
            <a:r>
              <a:rPr spc="-9" dirty="0"/>
              <a:t>tệp </a:t>
            </a:r>
            <a:r>
              <a:rPr spc="-11" dirty="0"/>
              <a:t>Manifest</a:t>
            </a:r>
            <a:r>
              <a:rPr spc="39" dirty="0"/>
              <a:t> </a:t>
            </a:r>
            <a:r>
              <a:rPr spc="-2" dirty="0"/>
              <a:t>1-2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79336" y="339964"/>
            <a:ext cx="3516322" cy="2181010"/>
          </a:xfrm>
          <a:prstGeom prst="rect">
            <a:avLst/>
          </a:prstGeom>
        </p:spPr>
        <p:txBody>
          <a:bodyPr vert="horz" wrap="square" lIns="0" tIns="16157" rIns="0" bIns="0" rtlCol="0">
            <a:spAutoFit/>
          </a:bodyPr>
          <a:lstStyle/>
          <a:p>
            <a:pPr marL="125916" marR="15322" indent="-120344">
              <a:lnSpc>
                <a:spcPts val="921"/>
              </a:lnSpc>
              <a:spcBef>
                <a:spcPts val="12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File manifest là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file </a:t>
            </a:r>
            <a:r>
              <a:rPr spc="-2" dirty="0">
                <a:latin typeface="Calibri"/>
                <a:cs typeface="Calibri"/>
              </a:rPr>
              <a:t>văn </a:t>
            </a:r>
            <a:r>
              <a:rPr dirty="0">
                <a:latin typeface="Calibri"/>
                <a:cs typeface="Calibri"/>
              </a:rPr>
              <a:t>bản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nghĩa cache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các nguồn </a:t>
            </a:r>
            <a:r>
              <a:rPr spc="-2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nguyên</a:t>
            </a:r>
            <a:r>
              <a:rPr spc="-99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được  </a:t>
            </a:r>
            <a:r>
              <a:rPr dirty="0">
                <a:latin typeface="Calibri"/>
                <a:cs typeface="Calibri"/>
              </a:rPr>
              <a:t>sử dụng bởi các </a:t>
            </a:r>
            <a:r>
              <a:rPr spc="-2" dirty="0">
                <a:latin typeface="Calibri"/>
                <a:cs typeface="Calibri"/>
              </a:rPr>
              <a:t>trang</a:t>
            </a:r>
            <a:r>
              <a:rPr spc="-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85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sẽ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lưu với phần </a:t>
            </a:r>
            <a:r>
              <a:rPr spc="4" dirty="0">
                <a:latin typeface="Calibri"/>
                <a:cs typeface="Calibri"/>
              </a:rPr>
              <a:t>mở </a:t>
            </a:r>
            <a:r>
              <a:rPr dirty="0">
                <a:latin typeface="Calibri"/>
                <a:cs typeface="Calibri"/>
              </a:rPr>
              <a:t>rộng</a:t>
            </a:r>
            <a:r>
              <a:rPr spc="-66" dirty="0">
                <a:latin typeface="Calibri"/>
                <a:cs typeface="Calibri"/>
              </a:rPr>
              <a:t> </a:t>
            </a:r>
            <a:r>
              <a:rPr spc="2" dirty="0">
                <a:latin typeface="Courier New"/>
                <a:cs typeface="Courier New"/>
              </a:rPr>
              <a:t>.manifest</a:t>
            </a:r>
            <a:r>
              <a:rPr spc="2"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số câu liên quan </a:t>
            </a:r>
            <a:r>
              <a:rPr spc="2" dirty="0">
                <a:latin typeface="Calibri"/>
                <a:cs typeface="Calibri"/>
              </a:rPr>
              <a:t>chứng minh </a:t>
            </a:r>
            <a:r>
              <a:rPr dirty="0">
                <a:latin typeface="Calibri"/>
                <a:cs typeface="Calibri"/>
              </a:rPr>
              <a:t>việc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file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manifest.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559"/>
              </a:spcBef>
            </a:pPr>
            <a:r>
              <a:rPr sz="700" spc="-2" dirty="0">
                <a:latin typeface="Courier New"/>
                <a:cs typeface="Courier New"/>
              </a:rPr>
              <a:t>CACHE:</a:t>
            </a:r>
            <a:endParaRPr sz="700">
              <a:latin typeface="Courier New"/>
              <a:cs typeface="Courier New"/>
            </a:endParaRPr>
          </a:p>
          <a:p>
            <a:pPr marL="286375" marR="1665318" indent="-160737">
              <a:lnSpc>
                <a:spcPts val="864"/>
              </a:lnSpc>
              <a:spcBef>
                <a:spcPts val="26"/>
              </a:spcBef>
            </a:pPr>
            <a:r>
              <a:rPr sz="700" spc="-2" dirty="0">
                <a:latin typeface="Courier New"/>
                <a:cs typeface="Courier New"/>
              </a:rPr>
              <a:t># Defines resources to </a:t>
            </a:r>
            <a:r>
              <a:rPr sz="700" dirty="0">
                <a:latin typeface="Courier New"/>
                <a:cs typeface="Courier New"/>
              </a:rPr>
              <a:t>be </a:t>
            </a:r>
            <a:r>
              <a:rPr sz="700" spc="-2" dirty="0">
                <a:latin typeface="Courier New"/>
                <a:cs typeface="Courier New"/>
              </a:rPr>
              <a:t>cached.  check.js</a:t>
            </a:r>
            <a:endParaRPr sz="700">
              <a:latin typeface="Courier New"/>
              <a:cs typeface="Courier New"/>
            </a:endParaRPr>
          </a:p>
          <a:p>
            <a:pPr marL="286375">
              <a:lnSpc>
                <a:spcPts val="825"/>
              </a:lnSpc>
            </a:pPr>
            <a:r>
              <a:rPr sz="700" spc="-2" dirty="0">
                <a:latin typeface="Courier New"/>
                <a:cs typeface="Courier New"/>
              </a:rPr>
              <a:t>styles.css</a:t>
            </a:r>
            <a:endParaRPr sz="700">
              <a:latin typeface="Courier New"/>
              <a:cs typeface="Courier New"/>
            </a:endParaRPr>
          </a:p>
          <a:p>
            <a:pPr marL="286375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images/figure1.jpg</a:t>
            </a:r>
            <a:endParaRPr sz="700">
              <a:latin typeface="Courier New"/>
              <a:cs typeface="Courier New"/>
            </a:endParaRPr>
          </a:p>
          <a:p>
            <a:pPr>
              <a:spcBef>
                <a:spcPts val="22"/>
              </a:spcBef>
            </a:pPr>
            <a:endParaRPr sz="700">
              <a:latin typeface="Times New Roman"/>
              <a:cs typeface="Times New Roman"/>
            </a:endParaRPr>
          </a:p>
          <a:p>
            <a:pPr marL="125916"/>
            <a:r>
              <a:rPr sz="700" spc="-2" dirty="0">
                <a:latin typeface="Courier New"/>
                <a:cs typeface="Courier New"/>
              </a:rPr>
              <a:t>FALLBACK:</a:t>
            </a:r>
            <a:endParaRPr sz="700">
              <a:latin typeface="Courier New"/>
              <a:cs typeface="Courier New"/>
            </a:endParaRPr>
          </a:p>
          <a:p>
            <a:pPr marL="125916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# Defines resources to </a:t>
            </a:r>
            <a:r>
              <a:rPr sz="700" dirty="0">
                <a:latin typeface="Courier New"/>
                <a:cs typeface="Courier New"/>
              </a:rPr>
              <a:t>be </a:t>
            </a:r>
            <a:r>
              <a:rPr sz="700" spc="-2" dirty="0">
                <a:latin typeface="Courier New"/>
                <a:cs typeface="Courier New"/>
              </a:rPr>
              <a:t>used if non-cached resources cannot</a:t>
            </a:r>
            <a:r>
              <a:rPr sz="700" spc="46" dirty="0">
                <a:latin typeface="Courier New"/>
                <a:cs typeface="Courier New"/>
              </a:rPr>
              <a:t> </a:t>
            </a:r>
            <a:r>
              <a:rPr sz="700" spc="-4" dirty="0">
                <a:latin typeface="Courier New"/>
                <a:cs typeface="Courier New"/>
              </a:rPr>
              <a:t>be</a:t>
            </a:r>
            <a:endParaRPr sz="700">
              <a:latin typeface="Courier New"/>
              <a:cs typeface="Courier New"/>
            </a:endParaRPr>
          </a:p>
          <a:p>
            <a:pPr marL="125916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# downloaded</a:t>
            </a:r>
            <a:endParaRPr sz="700">
              <a:latin typeface="Courier New"/>
              <a:cs typeface="Courier New"/>
            </a:endParaRPr>
          </a:p>
          <a:p>
            <a:pPr marL="232888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Other_images/ figure2.png</a:t>
            </a:r>
            <a:endParaRPr sz="700">
              <a:latin typeface="Courier New"/>
              <a:cs typeface="Courier New"/>
            </a:endParaRPr>
          </a:p>
          <a:p>
            <a:pPr>
              <a:spcBef>
                <a:spcPts val="22"/>
              </a:spcBef>
            </a:pPr>
            <a:endParaRPr sz="700">
              <a:latin typeface="Times New Roman"/>
              <a:cs typeface="Times New Roman"/>
            </a:endParaRPr>
          </a:p>
          <a:p>
            <a:pPr marL="125916"/>
            <a:r>
              <a:rPr sz="700" spc="-2" dirty="0">
                <a:latin typeface="Courier New"/>
                <a:cs typeface="Courier New"/>
              </a:rPr>
              <a:t>NETWORK:</a:t>
            </a:r>
            <a:endParaRPr sz="700">
              <a:latin typeface="Courier New"/>
              <a:cs typeface="Courier New"/>
            </a:endParaRPr>
          </a:p>
          <a:p>
            <a:pPr marL="125916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# Defines resources that will not be</a:t>
            </a:r>
            <a:r>
              <a:rPr sz="700" spc="2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cached.</a:t>
            </a:r>
            <a:endParaRPr sz="700">
              <a:latin typeface="Courier New"/>
              <a:cs typeface="Courier New"/>
            </a:endParaRPr>
          </a:p>
          <a:p>
            <a:pPr marL="232888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figure3.png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-139440"/>
            <a:ext cx="2261239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8" dirty="0"/>
              <a:t>Tạo </a:t>
            </a:r>
            <a:r>
              <a:rPr spc="-2" dirty="0"/>
              <a:t>một </a:t>
            </a:r>
            <a:r>
              <a:rPr spc="-9" dirty="0"/>
              <a:t>tệp </a:t>
            </a:r>
            <a:r>
              <a:rPr spc="-11" dirty="0"/>
              <a:t>Manifest</a:t>
            </a:r>
            <a:r>
              <a:rPr spc="44" dirty="0"/>
              <a:t> </a:t>
            </a:r>
            <a:r>
              <a:rPr spc="-4" dirty="0"/>
              <a:t>2-2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79336" y="363373"/>
            <a:ext cx="2488161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Sau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là các phần </a:t>
            </a:r>
            <a:r>
              <a:rPr spc="2" dirty="0">
                <a:latin typeface="Calibri"/>
                <a:cs typeface="Calibri"/>
              </a:rPr>
              <a:t>được định </a:t>
            </a:r>
            <a:r>
              <a:rPr dirty="0">
                <a:latin typeface="Calibri"/>
                <a:cs typeface="Calibri"/>
              </a:rPr>
              <a:t>nghĩa trong file</a:t>
            </a:r>
            <a:r>
              <a:rPr spc="-8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manifest..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8371" y="717224"/>
            <a:ext cx="3498718" cy="374086"/>
          </a:xfrm>
          <a:custGeom>
            <a:avLst/>
            <a:gdLst/>
            <a:ahLst/>
            <a:cxnLst/>
            <a:rect l="l" t="t" r="r" b="b"/>
            <a:pathLst>
              <a:path w="8077200" h="838200">
                <a:moveTo>
                  <a:pt x="0" y="838200"/>
                </a:moveTo>
                <a:lnTo>
                  <a:pt x="8077200" y="838200"/>
                </a:lnTo>
                <a:lnTo>
                  <a:pt x="80772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371" y="717224"/>
            <a:ext cx="3498718" cy="374086"/>
          </a:xfrm>
          <a:custGeom>
            <a:avLst/>
            <a:gdLst/>
            <a:ahLst/>
            <a:cxnLst/>
            <a:rect l="l" t="t" r="r" b="b"/>
            <a:pathLst>
              <a:path w="8077200" h="838200">
                <a:moveTo>
                  <a:pt x="0" y="838200"/>
                </a:moveTo>
                <a:lnTo>
                  <a:pt x="8077200" y="838200"/>
                </a:lnTo>
                <a:lnTo>
                  <a:pt x="80772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3332" y="619281"/>
            <a:ext cx="2432049" cy="201496"/>
          </a:xfrm>
          <a:custGeom>
            <a:avLst/>
            <a:gdLst/>
            <a:ahLst/>
            <a:cxnLst/>
            <a:rect l="l" t="t" r="r" b="b"/>
            <a:pathLst>
              <a:path w="5614670" h="451485">
                <a:moveTo>
                  <a:pt x="5539232" y="0"/>
                </a:moveTo>
                <a:lnTo>
                  <a:pt x="75184" y="0"/>
                </a:lnTo>
                <a:lnTo>
                  <a:pt x="45916" y="5907"/>
                </a:lnTo>
                <a:lnTo>
                  <a:pt x="22018" y="22018"/>
                </a:lnTo>
                <a:lnTo>
                  <a:pt x="5907" y="45916"/>
                </a:lnTo>
                <a:lnTo>
                  <a:pt x="0" y="75184"/>
                </a:lnTo>
                <a:lnTo>
                  <a:pt x="0" y="375920"/>
                </a:lnTo>
                <a:lnTo>
                  <a:pt x="5907" y="405187"/>
                </a:lnTo>
                <a:lnTo>
                  <a:pt x="22018" y="429085"/>
                </a:lnTo>
                <a:lnTo>
                  <a:pt x="45916" y="445196"/>
                </a:lnTo>
                <a:lnTo>
                  <a:pt x="75184" y="451103"/>
                </a:lnTo>
                <a:lnTo>
                  <a:pt x="5539232" y="451103"/>
                </a:lnTo>
                <a:lnTo>
                  <a:pt x="5568499" y="445196"/>
                </a:lnTo>
                <a:lnTo>
                  <a:pt x="5592397" y="429085"/>
                </a:lnTo>
                <a:lnTo>
                  <a:pt x="5608508" y="405187"/>
                </a:lnTo>
                <a:lnTo>
                  <a:pt x="5614416" y="375920"/>
                </a:lnTo>
                <a:lnTo>
                  <a:pt x="5614416" y="75184"/>
                </a:lnTo>
                <a:lnTo>
                  <a:pt x="5608508" y="45916"/>
                </a:lnTo>
                <a:lnTo>
                  <a:pt x="5592397" y="22018"/>
                </a:lnTo>
                <a:lnTo>
                  <a:pt x="5568499" y="5907"/>
                </a:lnTo>
                <a:lnTo>
                  <a:pt x="553923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3332" y="619281"/>
            <a:ext cx="2432049" cy="201496"/>
          </a:xfrm>
          <a:custGeom>
            <a:avLst/>
            <a:gdLst/>
            <a:ahLst/>
            <a:cxnLst/>
            <a:rect l="l" t="t" r="r" b="b"/>
            <a:pathLst>
              <a:path w="5614670" h="451485">
                <a:moveTo>
                  <a:pt x="0" y="75184"/>
                </a:moveTo>
                <a:lnTo>
                  <a:pt x="5907" y="45916"/>
                </a:lnTo>
                <a:lnTo>
                  <a:pt x="22018" y="22018"/>
                </a:lnTo>
                <a:lnTo>
                  <a:pt x="45916" y="5907"/>
                </a:lnTo>
                <a:lnTo>
                  <a:pt x="75184" y="0"/>
                </a:lnTo>
                <a:lnTo>
                  <a:pt x="5539232" y="0"/>
                </a:lnTo>
                <a:lnTo>
                  <a:pt x="5568499" y="5907"/>
                </a:lnTo>
                <a:lnTo>
                  <a:pt x="5592397" y="22018"/>
                </a:lnTo>
                <a:lnTo>
                  <a:pt x="5608508" y="45916"/>
                </a:lnTo>
                <a:lnTo>
                  <a:pt x="5614416" y="75184"/>
                </a:lnTo>
                <a:lnTo>
                  <a:pt x="5614416" y="375920"/>
                </a:lnTo>
                <a:lnTo>
                  <a:pt x="5608508" y="405187"/>
                </a:lnTo>
                <a:lnTo>
                  <a:pt x="5592397" y="429085"/>
                </a:lnTo>
                <a:lnTo>
                  <a:pt x="5568499" y="445196"/>
                </a:lnTo>
                <a:lnTo>
                  <a:pt x="5539232" y="451103"/>
                </a:lnTo>
                <a:lnTo>
                  <a:pt x="75184" y="451103"/>
                </a:lnTo>
                <a:lnTo>
                  <a:pt x="45916" y="445196"/>
                </a:lnTo>
                <a:lnTo>
                  <a:pt x="22018" y="429085"/>
                </a:lnTo>
                <a:lnTo>
                  <a:pt x="5907" y="405187"/>
                </a:lnTo>
                <a:lnTo>
                  <a:pt x="0" y="375920"/>
                </a:lnTo>
                <a:lnTo>
                  <a:pt x="0" y="7518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8371" y="1228021"/>
            <a:ext cx="3498718" cy="374086"/>
          </a:xfrm>
          <a:custGeom>
            <a:avLst/>
            <a:gdLst/>
            <a:ahLst/>
            <a:cxnLst/>
            <a:rect l="l" t="t" r="r" b="b"/>
            <a:pathLst>
              <a:path w="8077200" h="838200">
                <a:moveTo>
                  <a:pt x="0" y="838200"/>
                </a:moveTo>
                <a:lnTo>
                  <a:pt x="8077200" y="838200"/>
                </a:lnTo>
                <a:lnTo>
                  <a:pt x="80772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8371" y="1228021"/>
            <a:ext cx="3498718" cy="374086"/>
          </a:xfrm>
          <a:custGeom>
            <a:avLst/>
            <a:gdLst/>
            <a:ahLst/>
            <a:cxnLst/>
            <a:rect l="l" t="t" r="r" b="b"/>
            <a:pathLst>
              <a:path w="8077200" h="838200">
                <a:moveTo>
                  <a:pt x="0" y="838200"/>
                </a:moveTo>
                <a:lnTo>
                  <a:pt x="8077200" y="838200"/>
                </a:lnTo>
                <a:lnTo>
                  <a:pt x="80772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3332" y="1135519"/>
            <a:ext cx="2449103" cy="185059"/>
          </a:xfrm>
          <a:custGeom>
            <a:avLst/>
            <a:gdLst/>
            <a:ahLst/>
            <a:cxnLst/>
            <a:rect l="l" t="t" r="r" b="b"/>
            <a:pathLst>
              <a:path w="5654040" h="414655">
                <a:moveTo>
                  <a:pt x="5584952" y="0"/>
                </a:moveTo>
                <a:lnTo>
                  <a:pt x="69087" y="0"/>
                </a:lnTo>
                <a:lnTo>
                  <a:pt x="42198" y="5437"/>
                </a:lnTo>
                <a:lnTo>
                  <a:pt x="20237" y="20256"/>
                </a:lnTo>
                <a:lnTo>
                  <a:pt x="5430" y="42219"/>
                </a:lnTo>
                <a:lnTo>
                  <a:pt x="0" y="69087"/>
                </a:lnTo>
                <a:lnTo>
                  <a:pt x="0" y="345440"/>
                </a:lnTo>
                <a:lnTo>
                  <a:pt x="5430" y="372308"/>
                </a:lnTo>
                <a:lnTo>
                  <a:pt x="20237" y="394271"/>
                </a:lnTo>
                <a:lnTo>
                  <a:pt x="42198" y="409090"/>
                </a:lnTo>
                <a:lnTo>
                  <a:pt x="69087" y="414528"/>
                </a:lnTo>
                <a:lnTo>
                  <a:pt x="5584952" y="414528"/>
                </a:lnTo>
                <a:lnTo>
                  <a:pt x="5611820" y="409090"/>
                </a:lnTo>
                <a:lnTo>
                  <a:pt x="5633783" y="394271"/>
                </a:lnTo>
                <a:lnTo>
                  <a:pt x="5648602" y="372308"/>
                </a:lnTo>
                <a:lnTo>
                  <a:pt x="5654040" y="345440"/>
                </a:lnTo>
                <a:lnTo>
                  <a:pt x="5654040" y="69087"/>
                </a:lnTo>
                <a:lnTo>
                  <a:pt x="5648602" y="42219"/>
                </a:lnTo>
                <a:lnTo>
                  <a:pt x="5633783" y="20256"/>
                </a:lnTo>
                <a:lnTo>
                  <a:pt x="5611820" y="5437"/>
                </a:lnTo>
                <a:lnTo>
                  <a:pt x="558495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3332" y="1135519"/>
            <a:ext cx="2449103" cy="185059"/>
          </a:xfrm>
          <a:custGeom>
            <a:avLst/>
            <a:gdLst/>
            <a:ahLst/>
            <a:cxnLst/>
            <a:rect l="l" t="t" r="r" b="b"/>
            <a:pathLst>
              <a:path w="5654040" h="414655">
                <a:moveTo>
                  <a:pt x="0" y="69087"/>
                </a:moveTo>
                <a:lnTo>
                  <a:pt x="5430" y="42219"/>
                </a:lnTo>
                <a:lnTo>
                  <a:pt x="20237" y="20256"/>
                </a:lnTo>
                <a:lnTo>
                  <a:pt x="42198" y="5437"/>
                </a:lnTo>
                <a:lnTo>
                  <a:pt x="69087" y="0"/>
                </a:lnTo>
                <a:lnTo>
                  <a:pt x="5584952" y="0"/>
                </a:lnTo>
                <a:lnTo>
                  <a:pt x="5611820" y="5437"/>
                </a:lnTo>
                <a:lnTo>
                  <a:pt x="5633783" y="20256"/>
                </a:lnTo>
                <a:lnTo>
                  <a:pt x="5648602" y="42219"/>
                </a:lnTo>
                <a:lnTo>
                  <a:pt x="5654040" y="69087"/>
                </a:lnTo>
                <a:lnTo>
                  <a:pt x="5654040" y="345440"/>
                </a:lnTo>
                <a:lnTo>
                  <a:pt x="5648602" y="372308"/>
                </a:lnTo>
                <a:lnTo>
                  <a:pt x="5633783" y="394271"/>
                </a:lnTo>
                <a:lnTo>
                  <a:pt x="5611820" y="409090"/>
                </a:lnTo>
                <a:lnTo>
                  <a:pt x="5584952" y="414528"/>
                </a:lnTo>
                <a:lnTo>
                  <a:pt x="69087" y="414528"/>
                </a:lnTo>
                <a:lnTo>
                  <a:pt x="42198" y="409090"/>
                </a:lnTo>
                <a:lnTo>
                  <a:pt x="20237" y="394271"/>
                </a:lnTo>
                <a:lnTo>
                  <a:pt x="5430" y="372308"/>
                </a:lnTo>
                <a:lnTo>
                  <a:pt x="0" y="345440"/>
                </a:lnTo>
                <a:lnTo>
                  <a:pt x="0" y="69087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8371" y="1727934"/>
            <a:ext cx="3498718" cy="439193"/>
          </a:xfrm>
          <a:custGeom>
            <a:avLst/>
            <a:gdLst/>
            <a:ahLst/>
            <a:cxnLst/>
            <a:rect l="l" t="t" r="r" b="b"/>
            <a:pathLst>
              <a:path w="8077200" h="838200">
                <a:moveTo>
                  <a:pt x="0" y="838200"/>
                </a:moveTo>
                <a:lnTo>
                  <a:pt x="8077200" y="838200"/>
                </a:lnTo>
                <a:lnTo>
                  <a:pt x="80772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8371" y="1727935"/>
            <a:ext cx="3498718" cy="439192"/>
          </a:xfrm>
          <a:custGeom>
            <a:avLst/>
            <a:gdLst/>
            <a:ahLst/>
            <a:cxnLst/>
            <a:rect l="l" t="t" r="r" b="b"/>
            <a:pathLst>
              <a:path w="8077200" h="838200">
                <a:moveTo>
                  <a:pt x="0" y="838200"/>
                </a:moveTo>
                <a:lnTo>
                  <a:pt x="8077200" y="838200"/>
                </a:lnTo>
                <a:lnTo>
                  <a:pt x="80772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3332" y="1635434"/>
            <a:ext cx="2449103" cy="185059"/>
          </a:xfrm>
          <a:custGeom>
            <a:avLst/>
            <a:gdLst/>
            <a:ahLst/>
            <a:cxnLst/>
            <a:rect l="l" t="t" r="r" b="b"/>
            <a:pathLst>
              <a:path w="5654040" h="414654">
                <a:moveTo>
                  <a:pt x="5584952" y="0"/>
                </a:moveTo>
                <a:lnTo>
                  <a:pt x="69087" y="0"/>
                </a:lnTo>
                <a:lnTo>
                  <a:pt x="42198" y="5437"/>
                </a:lnTo>
                <a:lnTo>
                  <a:pt x="20237" y="20256"/>
                </a:lnTo>
                <a:lnTo>
                  <a:pt x="5430" y="42219"/>
                </a:lnTo>
                <a:lnTo>
                  <a:pt x="0" y="69088"/>
                </a:lnTo>
                <a:lnTo>
                  <a:pt x="0" y="345440"/>
                </a:lnTo>
                <a:lnTo>
                  <a:pt x="5430" y="372308"/>
                </a:lnTo>
                <a:lnTo>
                  <a:pt x="20237" y="394271"/>
                </a:lnTo>
                <a:lnTo>
                  <a:pt x="42198" y="409090"/>
                </a:lnTo>
                <a:lnTo>
                  <a:pt x="69087" y="414528"/>
                </a:lnTo>
                <a:lnTo>
                  <a:pt x="5584952" y="414528"/>
                </a:lnTo>
                <a:lnTo>
                  <a:pt x="5611820" y="409090"/>
                </a:lnTo>
                <a:lnTo>
                  <a:pt x="5633783" y="394271"/>
                </a:lnTo>
                <a:lnTo>
                  <a:pt x="5648602" y="372308"/>
                </a:lnTo>
                <a:lnTo>
                  <a:pt x="5654040" y="345440"/>
                </a:lnTo>
                <a:lnTo>
                  <a:pt x="5654040" y="69088"/>
                </a:lnTo>
                <a:lnTo>
                  <a:pt x="5648602" y="42219"/>
                </a:lnTo>
                <a:lnTo>
                  <a:pt x="5633783" y="20256"/>
                </a:lnTo>
                <a:lnTo>
                  <a:pt x="5611820" y="5437"/>
                </a:lnTo>
                <a:lnTo>
                  <a:pt x="558495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3332" y="1635434"/>
            <a:ext cx="2449103" cy="185059"/>
          </a:xfrm>
          <a:custGeom>
            <a:avLst/>
            <a:gdLst/>
            <a:ahLst/>
            <a:cxnLst/>
            <a:rect l="l" t="t" r="r" b="b"/>
            <a:pathLst>
              <a:path w="5654040" h="414654">
                <a:moveTo>
                  <a:pt x="0" y="69088"/>
                </a:moveTo>
                <a:lnTo>
                  <a:pt x="5430" y="42219"/>
                </a:lnTo>
                <a:lnTo>
                  <a:pt x="20237" y="20256"/>
                </a:lnTo>
                <a:lnTo>
                  <a:pt x="42198" y="5437"/>
                </a:lnTo>
                <a:lnTo>
                  <a:pt x="69087" y="0"/>
                </a:lnTo>
                <a:lnTo>
                  <a:pt x="5584952" y="0"/>
                </a:lnTo>
                <a:lnTo>
                  <a:pt x="5611820" y="5437"/>
                </a:lnTo>
                <a:lnTo>
                  <a:pt x="5633783" y="20256"/>
                </a:lnTo>
                <a:lnTo>
                  <a:pt x="5648602" y="42219"/>
                </a:lnTo>
                <a:lnTo>
                  <a:pt x="5654040" y="69088"/>
                </a:lnTo>
                <a:lnTo>
                  <a:pt x="5654040" y="345440"/>
                </a:lnTo>
                <a:lnTo>
                  <a:pt x="5648602" y="372308"/>
                </a:lnTo>
                <a:lnTo>
                  <a:pt x="5633783" y="394271"/>
                </a:lnTo>
                <a:lnTo>
                  <a:pt x="5611820" y="409090"/>
                </a:lnTo>
                <a:lnTo>
                  <a:pt x="5584952" y="414528"/>
                </a:lnTo>
                <a:lnTo>
                  <a:pt x="69087" y="414528"/>
                </a:lnTo>
                <a:lnTo>
                  <a:pt x="42198" y="409090"/>
                </a:lnTo>
                <a:lnTo>
                  <a:pt x="20237" y="394271"/>
                </a:lnTo>
                <a:lnTo>
                  <a:pt x="5430" y="372308"/>
                </a:lnTo>
                <a:lnTo>
                  <a:pt x="0" y="345440"/>
                </a:lnTo>
                <a:lnTo>
                  <a:pt x="0" y="69088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98898" y="692150"/>
            <a:ext cx="2954381" cy="1474978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6129">
              <a:spcBef>
                <a:spcPts val="42"/>
              </a:spcBef>
            </a:pPr>
            <a:r>
              <a:rPr sz="700" b="1" spc="-7" dirty="0">
                <a:solidFill>
                  <a:srgbClr val="FFFFFF"/>
                </a:solidFill>
                <a:latin typeface="Arial"/>
                <a:cs typeface="Arial"/>
              </a:rPr>
              <a:t>CACHE</a:t>
            </a:r>
            <a:endParaRPr sz="700" dirty="0">
              <a:latin typeface="Arial"/>
              <a:cs typeface="Arial"/>
            </a:endParaRPr>
          </a:p>
          <a:p>
            <a:pPr marL="147087" marR="213667" indent="-75494">
              <a:lnSpc>
                <a:spcPts val="728"/>
              </a:lnSpc>
              <a:spcBef>
                <a:spcPts val="627"/>
              </a:spcBef>
              <a:buChar char="•"/>
              <a:tabLst>
                <a:tab pos="147366" algn="l"/>
              </a:tabLst>
            </a:pPr>
            <a:r>
              <a:rPr sz="700" spc="-2" dirty="0">
                <a:latin typeface="Arial"/>
                <a:cs typeface="Arial"/>
              </a:rPr>
              <a:t>Phần này </a:t>
            </a:r>
            <a:r>
              <a:rPr sz="700" spc="-4" dirty="0">
                <a:latin typeface="Arial"/>
                <a:cs typeface="Arial"/>
              </a:rPr>
              <a:t>xác </a:t>
            </a:r>
            <a:r>
              <a:rPr sz="700" spc="-2" dirty="0">
                <a:latin typeface="Arial"/>
                <a:cs typeface="Arial"/>
              </a:rPr>
              <a:t>định các nguồn tài </a:t>
            </a:r>
            <a:r>
              <a:rPr sz="700" spc="-4" dirty="0">
                <a:latin typeface="Arial"/>
                <a:cs typeface="Arial"/>
              </a:rPr>
              <a:t>nguyên, chẳng hạn như </a:t>
            </a:r>
            <a:r>
              <a:rPr sz="700" spc="-2" dirty="0">
                <a:latin typeface="Arial"/>
                <a:cs typeface="Arial"/>
              </a:rPr>
              <a:t>check.js,  styles.css, và figure1.png được lưu trữ tại máy</a:t>
            </a:r>
            <a:r>
              <a:rPr sz="700" spc="13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khách.</a:t>
            </a:r>
            <a:endParaRPr sz="700" dirty="0">
              <a:latin typeface="Arial"/>
              <a:cs typeface="Arial"/>
            </a:endParaRPr>
          </a:p>
          <a:p>
            <a:pPr>
              <a:spcBef>
                <a:spcPts val="24"/>
              </a:spcBef>
              <a:buFont typeface="Arial"/>
              <a:buChar char="•"/>
            </a:pPr>
            <a:endParaRPr sz="900" dirty="0">
              <a:latin typeface="Times New Roman"/>
              <a:cs typeface="Times New Roman"/>
            </a:endParaRPr>
          </a:p>
          <a:p>
            <a:pPr marL="5571"/>
            <a:r>
              <a:rPr sz="700" b="1" spc="-11" dirty="0">
                <a:solidFill>
                  <a:srgbClr val="FFFFFF"/>
                </a:solidFill>
                <a:latin typeface="Arial"/>
                <a:cs typeface="Arial"/>
              </a:rPr>
              <a:t>FALLBACK</a:t>
            </a:r>
            <a:endParaRPr sz="700" dirty="0">
              <a:latin typeface="Arial"/>
              <a:cs typeface="Arial"/>
            </a:endParaRPr>
          </a:p>
          <a:p>
            <a:pPr marL="147087" marR="28972" indent="-75494">
              <a:lnSpc>
                <a:spcPts val="728"/>
              </a:lnSpc>
              <a:spcBef>
                <a:spcPts val="647"/>
              </a:spcBef>
              <a:buChar char="•"/>
              <a:tabLst>
                <a:tab pos="147366" algn="l"/>
              </a:tabLst>
            </a:pPr>
            <a:r>
              <a:rPr sz="700" spc="-2" dirty="0">
                <a:latin typeface="Arial"/>
                <a:cs typeface="Arial"/>
              </a:rPr>
              <a:t>Phần này </a:t>
            </a:r>
            <a:r>
              <a:rPr sz="700" spc="-4" dirty="0">
                <a:latin typeface="Arial"/>
                <a:cs typeface="Arial"/>
              </a:rPr>
              <a:t>xác </a:t>
            </a:r>
            <a:r>
              <a:rPr sz="700" spc="-2" dirty="0">
                <a:latin typeface="Arial"/>
                <a:cs typeface="Arial"/>
              </a:rPr>
              <a:t>định nguồn tài </a:t>
            </a:r>
            <a:r>
              <a:rPr sz="700" spc="-4" dirty="0">
                <a:latin typeface="Arial"/>
                <a:cs typeface="Arial"/>
              </a:rPr>
              <a:t>nguyên </a:t>
            </a:r>
            <a:r>
              <a:rPr sz="700" spc="-2" dirty="0">
                <a:latin typeface="Arial"/>
                <a:cs typeface="Arial"/>
              </a:rPr>
              <a:t>thay thế được sử dụng, khi nguồn  tài </a:t>
            </a:r>
            <a:r>
              <a:rPr sz="700" spc="-4" dirty="0">
                <a:latin typeface="Arial"/>
                <a:cs typeface="Arial"/>
              </a:rPr>
              <a:t>nguyên </a:t>
            </a:r>
            <a:r>
              <a:rPr sz="700" spc="-2" dirty="0">
                <a:latin typeface="Arial"/>
                <a:cs typeface="Arial"/>
              </a:rPr>
              <a:t>thực tế là không có</a:t>
            </a:r>
            <a:r>
              <a:rPr sz="700" spc="24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sẵn.</a:t>
            </a:r>
            <a:endParaRPr sz="700" dirty="0">
              <a:latin typeface="Arial"/>
              <a:cs typeface="Arial"/>
            </a:endParaRPr>
          </a:p>
          <a:p>
            <a:pPr>
              <a:spcBef>
                <a:spcPts val="15"/>
              </a:spcBef>
              <a:buFont typeface="Arial"/>
              <a:buChar char="•"/>
            </a:pPr>
            <a:endParaRPr dirty="0">
              <a:latin typeface="Times New Roman"/>
              <a:cs typeface="Times New Roman"/>
            </a:endParaRPr>
          </a:p>
          <a:p>
            <a:pPr marL="5571"/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endParaRPr sz="700" dirty="0">
              <a:latin typeface="Arial"/>
              <a:cs typeface="Arial"/>
            </a:endParaRPr>
          </a:p>
          <a:p>
            <a:pPr marL="147087" indent="-75494">
              <a:lnSpc>
                <a:spcPts val="785"/>
              </a:lnSpc>
              <a:spcBef>
                <a:spcPts val="529"/>
              </a:spcBef>
              <a:buChar char="•"/>
              <a:tabLst>
                <a:tab pos="147366" algn="l"/>
              </a:tabLst>
            </a:pPr>
            <a:r>
              <a:rPr sz="700" spc="-2" dirty="0">
                <a:latin typeface="Arial"/>
                <a:cs typeface="Arial"/>
              </a:rPr>
              <a:t>Phần này quy định cụ thể các nguồn tài nguyên để </a:t>
            </a:r>
            <a:r>
              <a:rPr sz="700" spc="-4" dirty="0">
                <a:latin typeface="Arial"/>
                <a:cs typeface="Arial"/>
              </a:rPr>
              <a:t>được </a:t>
            </a:r>
            <a:r>
              <a:rPr sz="700" spc="-2" dirty="0">
                <a:latin typeface="Arial"/>
                <a:cs typeface="Arial"/>
              </a:rPr>
              <a:t>truy cập khi</a:t>
            </a:r>
            <a:r>
              <a:rPr sz="700" spc="55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có</a:t>
            </a:r>
            <a:endParaRPr sz="700" dirty="0">
              <a:latin typeface="Arial"/>
              <a:cs typeface="Arial"/>
            </a:endParaRPr>
          </a:p>
          <a:p>
            <a:pPr marL="147087">
              <a:lnSpc>
                <a:spcPts val="785"/>
              </a:lnSpc>
            </a:pPr>
            <a:r>
              <a:rPr sz="700" spc="-2" dirty="0">
                <a:latin typeface="Arial"/>
                <a:cs typeface="Arial"/>
              </a:rPr>
              <a:t>một kết nối mạng. Tài </a:t>
            </a:r>
            <a:r>
              <a:rPr sz="700" spc="-4" dirty="0">
                <a:latin typeface="Arial"/>
                <a:cs typeface="Arial"/>
              </a:rPr>
              <a:t>nguyên </a:t>
            </a:r>
            <a:r>
              <a:rPr sz="700" spc="-2" dirty="0">
                <a:latin typeface="Arial"/>
                <a:cs typeface="Arial"/>
              </a:rPr>
              <a:t>trong phần này không được lưu trữ</a:t>
            </a:r>
            <a:r>
              <a:rPr sz="700" spc="50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..</a:t>
            </a:r>
            <a:endParaRPr sz="7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-139440"/>
            <a:ext cx="2375388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Khai báo một </a:t>
            </a:r>
            <a:r>
              <a:rPr spc="-11" dirty="0"/>
              <a:t>Manifest</a:t>
            </a:r>
            <a:r>
              <a:rPr spc="-18" dirty="0"/>
              <a:t> </a:t>
            </a:r>
            <a:r>
              <a:rPr spc="-2" dirty="0"/>
              <a:t>1-3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227806" y="844550"/>
            <a:ext cx="3581400" cy="1335981"/>
          </a:xfrm>
          <a:prstGeom prst="rect">
            <a:avLst/>
          </a:prstGeom>
        </p:spPr>
        <p:txBody>
          <a:bodyPr vert="horz" wrap="square" lIns="0" tIns="42900" rIns="0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241"/>
              </a:spcBef>
              <a:buNone/>
            </a:pPr>
            <a:r>
              <a:rPr sz="700" spc="-2" dirty="0" smtClean="0">
                <a:latin typeface="Courier New"/>
                <a:cs typeface="Courier New"/>
              </a:rPr>
              <a:t>&lt;!</a:t>
            </a:r>
            <a:r>
              <a:rPr sz="700" spc="-2" dirty="0">
                <a:latin typeface="Courier New"/>
                <a:cs typeface="Courier New"/>
              </a:rPr>
              <a:t>doctype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html&gt;</a:t>
            </a:r>
            <a:endParaRPr sz="7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18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&lt;html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manifest=”appcache.manifest”&gt;</a:t>
            </a:r>
            <a:endParaRPr sz="700" dirty="0">
              <a:latin typeface="Courier New"/>
              <a:cs typeface="Courier New"/>
            </a:endParaRPr>
          </a:p>
          <a:p>
            <a:pPr marL="78001" marR="3104713" indent="0">
              <a:lnSpc>
                <a:spcPct val="100000"/>
              </a:lnSpc>
              <a:spcBef>
                <a:spcPts val="20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 dirty="0">
              <a:latin typeface="Courier New"/>
              <a:cs typeface="Courier New"/>
            </a:endParaRPr>
          </a:p>
          <a:p>
            <a:pPr marL="90258" indent="0">
              <a:lnSpc>
                <a:spcPct val="100000"/>
              </a:lnSpc>
              <a:spcBef>
                <a:spcPts val="15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&lt;title&gt; Web Page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&lt;/title&gt;</a:t>
            </a:r>
            <a:endParaRPr sz="700" dirty="0">
              <a:latin typeface="Courier New"/>
              <a:cs typeface="Courier New"/>
            </a:endParaRPr>
          </a:p>
          <a:p>
            <a:pPr marL="250717" indent="0">
              <a:lnSpc>
                <a:spcPct val="100000"/>
              </a:lnSpc>
              <a:spcBef>
                <a:spcPts val="18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&lt;link rel=”stylesheet”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href=”styles.css”/&gt;</a:t>
            </a:r>
            <a:endParaRPr sz="700" dirty="0">
              <a:latin typeface="Courier New"/>
              <a:cs typeface="Courier New"/>
            </a:endParaRPr>
          </a:p>
          <a:p>
            <a:pPr marL="250717" indent="0">
              <a:lnSpc>
                <a:spcPct val="100000"/>
              </a:lnSpc>
              <a:spcBef>
                <a:spcPts val="22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&lt;script type=”text/javascript”</a:t>
            </a:r>
            <a:r>
              <a:rPr sz="700" spc="13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src=”check.js”&gt;&lt;/script&gt;</a:t>
            </a:r>
            <a:endParaRPr sz="700" dirty="0">
              <a:latin typeface="Courier New"/>
              <a:cs typeface="Courier New"/>
            </a:endParaRPr>
          </a:p>
          <a:p>
            <a:pPr marL="36772" indent="0">
              <a:lnSpc>
                <a:spcPct val="100000"/>
              </a:lnSpc>
              <a:spcBef>
                <a:spcPts val="15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 dirty="0">
              <a:latin typeface="Courier New"/>
              <a:cs typeface="Courier New"/>
            </a:endParaRPr>
          </a:p>
          <a:p>
            <a:pPr marL="78001" marR="3104713" indent="0">
              <a:lnSpc>
                <a:spcPct val="100000"/>
              </a:lnSpc>
              <a:spcBef>
                <a:spcPts val="15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 dirty="0">
              <a:latin typeface="Courier New"/>
              <a:cs typeface="Courier New"/>
            </a:endParaRPr>
          </a:p>
          <a:p>
            <a:pPr marL="90258" indent="0">
              <a:lnSpc>
                <a:spcPct val="100000"/>
              </a:lnSpc>
              <a:spcBef>
                <a:spcPts val="22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&lt;input type=”button” value=”click Here...”</a:t>
            </a:r>
            <a:r>
              <a:rPr sz="700" spc="3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onClick=”display()”/&gt;</a:t>
            </a:r>
            <a:endParaRPr sz="700" dirty="0">
              <a:latin typeface="Courier New"/>
              <a:cs typeface="Courier New"/>
            </a:endParaRPr>
          </a:p>
          <a:p>
            <a:pPr marL="90258" indent="0">
              <a:lnSpc>
                <a:spcPct val="100000"/>
              </a:lnSpc>
              <a:spcBef>
                <a:spcPts val="15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&lt;img src=”images/figure1.jpg” width=”100”</a:t>
            </a:r>
            <a:r>
              <a:rPr sz="700" spc="1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height=”100”/&gt;</a:t>
            </a:r>
            <a:endParaRPr sz="700" dirty="0">
              <a:latin typeface="Courier New"/>
              <a:cs typeface="Courier New"/>
            </a:endParaRPr>
          </a:p>
          <a:p>
            <a:pPr marL="36772" indent="0">
              <a:lnSpc>
                <a:spcPct val="100000"/>
              </a:lnSpc>
              <a:spcBef>
                <a:spcPts val="18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20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79336" y="356968"/>
            <a:ext cx="3521823" cy="255909"/>
          </a:xfrm>
          <a:prstGeom prst="rect">
            <a:avLst/>
          </a:prstGeom>
        </p:spPr>
        <p:txBody>
          <a:bodyPr vert="horz" wrap="square" lIns="0" tIns="18107" rIns="0" bIns="0" rtlCol="0">
            <a:spAutoFit/>
          </a:bodyPr>
          <a:lstStyle/>
          <a:p>
            <a:pPr marL="125916" marR="2229" indent="-120344">
              <a:lnSpc>
                <a:spcPts val="904"/>
              </a:lnSpc>
              <a:spcBef>
                <a:spcPts val="14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Để liên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manifest với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spc="-2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web, chỉ định. File </a:t>
            </a:r>
            <a:r>
              <a:rPr spc="-2" dirty="0">
                <a:latin typeface="Calibri"/>
                <a:cs typeface="Calibri"/>
              </a:rPr>
              <a:t>manifest vào </a:t>
            </a:r>
            <a:r>
              <a:rPr spc="2" dirty="0">
                <a:latin typeface="Calibri"/>
                <a:cs typeface="Calibri"/>
              </a:rPr>
              <a:t>thuộc</a:t>
            </a:r>
            <a:r>
              <a:rPr spc="-7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tính  có </a:t>
            </a:r>
            <a:r>
              <a:rPr spc="-2" dirty="0">
                <a:latin typeface="Calibri"/>
                <a:cs typeface="Calibri"/>
              </a:rPr>
              <a:t>tên </a:t>
            </a:r>
            <a:r>
              <a:rPr spc="2" dirty="0">
                <a:latin typeface="Courier New"/>
                <a:cs typeface="Courier New"/>
              </a:rPr>
              <a:t>manifest</a:t>
            </a:r>
            <a:r>
              <a:rPr spc="-340" dirty="0">
                <a:latin typeface="Courier New"/>
                <a:cs typeface="Courier New"/>
              </a:rPr>
              <a:t> </a:t>
            </a:r>
            <a:r>
              <a:rPr dirty="0">
                <a:latin typeface="Calibri"/>
                <a:cs typeface="Calibri"/>
              </a:rPr>
              <a:t>chỉ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với các phần </a:t>
            </a:r>
            <a:r>
              <a:rPr spc="2" dirty="0">
                <a:latin typeface="Calibri"/>
                <a:cs typeface="Calibri"/>
              </a:rPr>
              <a:t>tử </a:t>
            </a:r>
            <a:r>
              <a:rPr dirty="0">
                <a:latin typeface="Calibri"/>
                <a:cs typeface="Calibri"/>
              </a:rPr>
              <a:t>html.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9336" y="595023"/>
            <a:ext cx="3535026" cy="252973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số câu liên quan </a:t>
            </a:r>
            <a:r>
              <a:rPr spc="2" dirty="0">
                <a:latin typeface="Calibri"/>
                <a:cs typeface="Calibri"/>
              </a:rPr>
              <a:t>chứng minh làm </a:t>
            </a:r>
            <a:r>
              <a:rPr dirty="0">
                <a:latin typeface="Calibri"/>
                <a:cs typeface="Calibri"/>
              </a:rPr>
              <a:t>thế nào </a:t>
            </a:r>
            <a:r>
              <a:rPr spc="2" dirty="0">
                <a:latin typeface="Calibri"/>
                <a:cs typeface="Calibri"/>
              </a:rPr>
              <a:t>để thêm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manifest. </a:t>
            </a:r>
            <a:r>
              <a:rPr spc="-11" dirty="0" err="1">
                <a:latin typeface="Calibri"/>
                <a:cs typeface="Calibri"/>
              </a:rPr>
              <a:t>Trong</a:t>
            </a:r>
            <a:r>
              <a:rPr spc="-111" dirty="0">
                <a:latin typeface="Calibri"/>
                <a:cs typeface="Calibri"/>
              </a:rPr>
              <a:t> </a:t>
            </a:r>
            <a:r>
              <a:rPr spc="2" dirty="0" err="1" smtClean="0">
                <a:latin typeface="Calibri"/>
                <a:cs typeface="Calibri"/>
              </a:rPr>
              <a:t>một</a:t>
            </a:r>
            <a:r>
              <a:rPr lang="en-US" spc="2" dirty="0" smtClean="0">
                <a:latin typeface="Calibri"/>
                <a:cs typeface="Calibri"/>
              </a:rPr>
              <a:t> </a:t>
            </a:r>
            <a:r>
              <a:rPr lang="en-US" spc="2" dirty="0" err="1" smtClean="0">
                <a:latin typeface="Calibri"/>
                <a:cs typeface="Calibri"/>
              </a:rPr>
              <a:t>tài</a:t>
            </a:r>
            <a:r>
              <a:rPr lang="en-US" spc="2" dirty="0" smtClean="0">
                <a:latin typeface="Calibri"/>
                <a:cs typeface="Calibri"/>
              </a:rPr>
              <a:t> </a:t>
            </a:r>
            <a:r>
              <a:rPr lang="en-US" spc="2" dirty="0" err="1" smtClean="0">
                <a:latin typeface="Calibri"/>
                <a:cs typeface="Calibri"/>
              </a:rPr>
              <a:t>liệu</a:t>
            </a:r>
            <a:r>
              <a:rPr lang="en-US" spc="2" dirty="0" smtClean="0">
                <a:latin typeface="Calibri"/>
                <a:cs typeface="Calibri"/>
              </a:rPr>
              <a:t> HTML.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9336" y="2202700"/>
            <a:ext cx="3598289" cy="699249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48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11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trên "appcache.manifest"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quy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với thẻ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&lt;html&gt;.</a:t>
            </a:r>
          </a:p>
          <a:p>
            <a:pPr marL="125916" marR="118951" indent="-120344">
              <a:lnSpc>
                <a:spcPts val="921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Việc giải thích các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</a:t>
            </a:r>
            <a:r>
              <a:rPr spc="-2" dirty="0">
                <a:latin typeface="Calibri"/>
                <a:cs typeface="Calibri"/>
              </a:rPr>
              <a:t>manifest </a:t>
            </a:r>
            <a:r>
              <a:rPr dirty="0">
                <a:latin typeface="Calibri"/>
                <a:cs typeface="Calibri"/>
              </a:rPr>
              <a:t>tương </a:t>
            </a:r>
            <a:r>
              <a:rPr spc="2" dirty="0">
                <a:latin typeface="Calibri"/>
                <a:cs typeface="Calibri"/>
              </a:rPr>
              <a:t>tự </a:t>
            </a:r>
            <a:r>
              <a:rPr dirty="0">
                <a:latin typeface="Calibri"/>
                <a:cs typeface="Calibri"/>
              </a:rPr>
              <a:t>như bất kỳ </a:t>
            </a:r>
            <a:r>
              <a:rPr spc="-2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liệu </a:t>
            </a:r>
            <a:r>
              <a:rPr spc="2" dirty="0">
                <a:latin typeface="Calibri"/>
                <a:cs typeface="Calibri"/>
              </a:rPr>
              <a:t>tham khảo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 khác.</a:t>
            </a:r>
          </a:p>
          <a:p>
            <a:pPr marL="125916" marR="2229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0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liệu </a:t>
            </a:r>
            <a:r>
              <a:rPr spc="-2" dirty="0">
                <a:latin typeface="Calibri"/>
                <a:cs typeface="Calibri"/>
              </a:rPr>
              <a:t>này </a:t>
            </a:r>
            <a:r>
              <a:rPr dirty="0">
                <a:latin typeface="Calibri"/>
                <a:cs typeface="Calibri"/>
              </a:rPr>
              <a:t>sử dụng </a:t>
            </a:r>
            <a:r>
              <a:rPr spc="2" dirty="0">
                <a:latin typeface="Calibri"/>
                <a:cs typeface="Calibri"/>
              </a:rPr>
              <a:t>một đường </a:t>
            </a:r>
            <a:r>
              <a:rPr dirty="0">
                <a:latin typeface="Calibri"/>
                <a:cs typeface="Calibri"/>
              </a:rPr>
              <a:t>dẫn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tương đối, cả hai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biểu hiện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-4" dirty="0">
                <a:latin typeface="Calibri"/>
                <a:cs typeface="Calibri"/>
              </a:rPr>
              <a:t>tài  </a:t>
            </a:r>
            <a:r>
              <a:rPr dirty="0">
                <a:latin typeface="Calibri"/>
                <a:cs typeface="Calibri"/>
              </a:rPr>
              <a:t>liệu HTML được đặt trong </a:t>
            </a:r>
            <a:r>
              <a:rPr spc="2" dirty="0">
                <a:latin typeface="Calibri"/>
                <a:cs typeface="Calibri"/>
              </a:rPr>
              <a:t>cùng một </a:t>
            </a:r>
            <a:r>
              <a:rPr dirty="0">
                <a:latin typeface="Calibri"/>
                <a:cs typeface="Calibri"/>
              </a:rPr>
              <a:t>thư</a:t>
            </a:r>
            <a:r>
              <a:rPr spc="-59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mục.</a:t>
            </a:r>
            <a:endParaRPr dirty="0">
              <a:latin typeface="Calibri"/>
              <a:cs typeface="Calibri"/>
            </a:endParaRPr>
          </a:p>
          <a:p>
            <a:pPr marL="125916" indent="-120344">
              <a:lnSpc>
                <a:spcPts val="88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Theo </a:t>
            </a:r>
            <a:r>
              <a:rPr spc="2" dirty="0">
                <a:latin typeface="Calibri"/>
                <a:cs typeface="Calibri"/>
              </a:rPr>
              <a:t>mặc </a:t>
            </a:r>
            <a:r>
              <a:rPr dirty="0">
                <a:latin typeface="Calibri"/>
                <a:cs typeface="Calibri"/>
              </a:rPr>
              <a:t>định, </a:t>
            </a:r>
            <a:r>
              <a:rPr spc="-2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web khai báo </a:t>
            </a:r>
            <a:r>
              <a:rPr spc="-2" dirty="0">
                <a:latin typeface="Calibri"/>
                <a:cs typeface="Calibri"/>
              </a:rPr>
              <a:t>manifest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lưu trữ </a:t>
            </a:r>
            <a:r>
              <a:rPr spc="2" dirty="0">
                <a:latin typeface="Calibri"/>
                <a:cs typeface="Calibri"/>
              </a:rPr>
              <a:t>tự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động.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-139440"/>
            <a:ext cx="2375388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Khai báo một </a:t>
            </a:r>
            <a:r>
              <a:rPr spc="-11" dirty="0"/>
              <a:t>Manifest </a:t>
            </a:r>
            <a:r>
              <a:rPr spc="-4" dirty="0"/>
              <a:t>2-3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79337" y="382418"/>
            <a:ext cx="3610666" cy="853028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48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Lợi ích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việc </a:t>
            </a:r>
            <a:r>
              <a:rPr spc="2" dirty="0">
                <a:latin typeface="Calibri"/>
                <a:cs typeface="Calibri"/>
              </a:rPr>
              <a:t>ứng </a:t>
            </a:r>
            <a:r>
              <a:rPr dirty="0">
                <a:latin typeface="Calibri"/>
                <a:cs typeface="Calibri"/>
              </a:rPr>
              <a:t>dụng Cache là nó </a:t>
            </a:r>
            <a:r>
              <a:rPr spc="-2" dirty="0">
                <a:latin typeface="Calibri"/>
                <a:cs typeface="Calibri"/>
              </a:rPr>
              <a:t>cải </a:t>
            </a:r>
            <a:r>
              <a:rPr dirty="0">
                <a:latin typeface="Calibri"/>
                <a:cs typeface="Calibri"/>
              </a:rPr>
              <a:t>thiện hiệu suất </a:t>
            </a:r>
            <a:r>
              <a:rPr spc="2" dirty="0">
                <a:latin typeface="Calibri"/>
                <a:cs typeface="Calibri"/>
              </a:rPr>
              <a:t>của một </a:t>
            </a:r>
            <a:r>
              <a:rPr spc="-2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web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bằng</a:t>
            </a:r>
            <a:endParaRPr>
              <a:latin typeface="Calibri"/>
              <a:cs typeface="Calibri"/>
            </a:endParaRPr>
          </a:p>
          <a:p>
            <a:pPr marL="125916">
              <a:lnSpc>
                <a:spcPts val="921"/>
              </a:lnSpc>
            </a:pPr>
            <a:r>
              <a:rPr dirty="0">
                <a:latin typeface="Calibri"/>
                <a:cs typeface="Calibri"/>
              </a:rPr>
              <a:t>cách giảm số </a:t>
            </a:r>
            <a:r>
              <a:rPr spc="2" dirty="0">
                <a:latin typeface="Calibri"/>
                <a:cs typeface="Calibri"/>
              </a:rPr>
              <a:t>lượng </a:t>
            </a:r>
            <a:r>
              <a:rPr dirty="0">
                <a:latin typeface="Calibri"/>
                <a:cs typeface="Calibri"/>
              </a:rPr>
              <a:t>yêu cầu thực hiện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các máy </a:t>
            </a:r>
            <a:r>
              <a:rPr spc="2" dirty="0">
                <a:latin typeface="Calibri"/>
                <a:cs typeface="Calibri"/>
              </a:rPr>
              <a:t>chủ</a:t>
            </a:r>
            <a:r>
              <a:rPr spc="-89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Web.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Máy </a:t>
            </a:r>
            <a:r>
              <a:rPr spc="2" dirty="0">
                <a:latin typeface="Calibri"/>
                <a:cs typeface="Calibri"/>
              </a:rPr>
              <a:t>chủ </a:t>
            </a:r>
            <a:r>
              <a:rPr spc="-4" dirty="0">
                <a:latin typeface="Calibri"/>
                <a:cs typeface="Calibri"/>
              </a:rPr>
              <a:t>Web </a:t>
            </a:r>
            <a:r>
              <a:rPr dirty="0">
                <a:latin typeface="Calibri"/>
                <a:cs typeface="Calibri"/>
              </a:rPr>
              <a:t>lưu trữ các </a:t>
            </a:r>
            <a:r>
              <a:rPr spc="2" dirty="0">
                <a:latin typeface="Calibri"/>
                <a:cs typeface="Calibri"/>
              </a:rPr>
              <a:t>ứng </a:t>
            </a:r>
            <a:r>
              <a:rPr dirty="0">
                <a:latin typeface="Calibri"/>
                <a:cs typeface="Calibri"/>
              </a:rPr>
              <a:t>dụng web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truy cập trên</a:t>
            </a:r>
            <a:r>
              <a:rPr spc="-6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mạng.</a:t>
            </a:r>
            <a:endParaRPr>
              <a:latin typeface="Calibri"/>
              <a:cs typeface="Calibri"/>
            </a:endParaRPr>
          </a:p>
          <a:p>
            <a:pPr marL="125916" marR="94158" indent="-120344">
              <a:lnSpc>
                <a:spcPts val="921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Con số sau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spc="-2" dirty="0">
                <a:latin typeface="Calibri"/>
                <a:cs typeface="Calibri"/>
              </a:rPr>
              <a:t>thấy </a:t>
            </a:r>
            <a:r>
              <a:rPr spc="2" dirty="0">
                <a:latin typeface="Calibri"/>
                <a:cs typeface="Calibri"/>
              </a:rPr>
              <a:t>làm </a:t>
            </a:r>
            <a:r>
              <a:rPr dirty="0">
                <a:latin typeface="Calibri"/>
                <a:cs typeface="Calibri"/>
              </a:rPr>
              <a:t>thế nào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kích hoạt </a:t>
            </a:r>
            <a:r>
              <a:rPr spc="2" dirty="0">
                <a:latin typeface="Calibri"/>
                <a:cs typeface="Calibri"/>
              </a:rPr>
              <a:t>chế độ </a:t>
            </a:r>
            <a:r>
              <a:rPr spc="-7" dirty="0">
                <a:latin typeface="Calibri"/>
                <a:cs typeface="Calibri"/>
              </a:rPr>
              <a:t>Work </a:t>
            </a:r>
            <a:r>
              <a:rPr dirty="0">
                <a:latin typeface="Calibri"/>
                <a:cs typeface="Calibri"/>
              </a:rPr>
              <a:t>Offline trong trình  duyệt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Opera.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86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Điều </a:t>
            </a:r>
            <a:r>
              <a:rPr spc="-2" dirty="0">
                <a:latin typeface="Calibri"/>
                <a:cs typeface="Calibri"/>
              </a:rPr>
              <a:t>này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bộ nhớ cache các nguồn </a:t>
            </a:r>
            <a:r>
              <a:rPr spc="-2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nguyên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trang </a:t>
            </a:r>
            <a:r>
              <a:rPr spc="2" dirty="0">
                <a:latin typeface="Calibri"/>
                <a:cs typeface="Calibri"/>
              </a:rPr>
              <a:t>ứng </a:t>
            </a:r>
            <a:r>
              <a:rPr dirty="0">
                <a:latin typeface="Calibri"/>
                <a:cs typeface="Calibri"/>
              </a:rPr>
              <a:t>dụng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Web</a:t>
            </a:r>
            <a:endParaRPr>
              <a:latin typeface="Calibri"/>
              <a:cs typeface="Calibri"/>
            </a:endParaRPr>
          </a:p>
          <a:p>
            <a:pPr marL="125916">
              <a:lnSpc>
                <a:spcPts val="956"/>
              </a:lnSpc>
            </a:pPr>
            <a:r>
              <a:rPr spc="2" dirty="0">
                <a:latin typeface="Calibri"/>
                <a:cs typeface="Calibri"/>
              </a:rPr>
              <a:t>cục</a:t>
            </a:r>
            <a:r>
              <a:rPr spc="-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bộ.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86285" y="1149350"/>
            <a:ext cx="1020718" cy="16663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-139440"/>
            <a:ext cx="2375388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Khai báo một </a:t>
            </a:r>
            <a:r>
              <a:rPr spc="-11" dirty="0"/>
              <a:t>Manifest </a:t>
            </a:r>
            <a:r>
              <a:rPr spc="-4" dirty="0"/>
              <a:t>3-3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79336" y="363373"/>
            <a:ext cx="3303428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spc="-2" dirty="0">
                <a:latin typeface="Calibri"/>
                <a:cs typeface="Calibri"/>
              </a:rPr>
              <a:t>thấy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web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lưu trữ trong trình duyệt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Opera.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3143" y="646148"/>
            <a:ext cx="2545482" cy="1326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-139440"/>
            <a:ext cx="1841228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Định vị địa lý API</a:t>
            </a:r>
            <a:r>
              <a:rPr spc="-29" dirty="0"/>
              <a:t> </a:t>
            </a:r>
            <a:r>
              <a:rPr spc="-4" dirty="0"/>
              <a:t>1-2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5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32357" y="408433"/>
            <a:ext cx="3630745" cy="303519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8268716" y="0"/>
                </a:moveTo>
                <a:lnTo>
                  <a:pt x="113283" y="0"/>
                </a:lnTo>
                <a:lnTo>
                  <a:pt x="69190" y="8895"/>
                </a:lnTo>
                <a:lnTo>
                  <a:pt x="33181" y="33162"/>
                </a:lnTo>
                <a:lnTo>
                  <a:pt x="8903" y="69169"/>
                </a:lnTo>
                <a:lnTo>
                  <a:pt x="0" y="113284"/>
                </a:lnTo>
                <a:lnTo>
                  <a:pt x="0" y="566420"/>
                </a:lnTo>
                <a:lnTo>
                  <a:pt x="8903" y="610534"/>
                </a:lnTo>
                <a:lnTo>
                  <a:pt x="33181" y="646541"/>
                </a:lnTo>
                <a:lnTo>
                  <a:pt x="69190" y="670808"/>
                </a:lnTo>
                <a:lnTo>
                  <a:pt x="113283" y="679703"/>
                </a:lnTo>
                <a:lnTo>
                  <a:pt x="8268716" y="679703"/>
                </a:lnTo>
                <a:lnTo>
                  <a:pt x="8312830" y="670808"/>
                </a:lnTo>
                <a:lnTo>
                  <a:pt x="8348837" y="646541"/>
                </a:lnTo>
                <a:lnTo>
                  <a:pt x="8373104" y="610534"/>
                </a:lnTo>
                <a:lnTo>
                  <a:pt x="8382000" y="566420"/>
                </a:lnTo>
                <a:lnTo>
                  <a:pt x="8382000" y="113284"/>
                </a:lnTo>
                <a:lnTo>
                  <a:pt x="8373104" y="69169"/>
                </a:lnTo>
                <a:lnTo>
                  <a:pt x="8348837" y="33162"/>
                </a:lnTo>
                <a:lnTo>
                  <a:pt x="8312830" y="8895"/>
                </a:lnTo>
                <a:lnTo>
                  <a:pt x="8268716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357" y="408433"/>
            <a:ext cx="3630745" cy="303519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0" y="113284"/>
                </a:moveTo>
                <a:lnTo>
                  <a:pt x="8903" y="69169"/>
                </a:lnTo>
                <a:lnTo>
                  <a:pt x="33181" y="33162"/>
                </a:lnTo>
                <a:lnTo>
                  <a:pt x="69190" y="8895"/>
                </a:lnTo>
                <a:lnTo>
                  <a:pt x="113283" y="0"/>
                </a:lnTo>
                <a:lnTo>
                  <a:pt x="8268716" y="0"/>
                </a:lnTo>
                <a:lnTo>
                  <a:pt x="8312830" y="8895"/>
                </a:lnTo>
                <a:lnTo>
                  <a:pt x="8348837" y="33162"/>
                </a:lnTo>
                <a:lnTo>
                  <a:pt x="8373104" y="69169"/>
                </a:lnTo>
                <a:lnTo>
                  <a:pt x="8382000" y="113284"/>
                </a:lnTo>
                <a:lnTo>
                  <a:pt x="8382000" y="566420"/>
                </a:lnTo>
                <a:lnTo>
                  <a:pt x="8373104" y="610534"/>
                </a:lnTo>
                <a:lnTo>
                  <a:pt x="8348837" y="646541"/>
                </a:lnTo>
                <a:lnTo>
                  <a:pt x="8312830" y="670808"/>
                </a:lnTo>
                <a:lnTo>
                  <a:pt x="8268716" y="679703"/>
                </a:lnTo>
                <a:lnTo>
                  <a:pt x="113283" y="679703"/>
                </a:lnTo>
                <a:lnTo>
                  <a:pt x="69190" y="670808"/>
                </a:lnTo>
                <a:lnTo>
                  <a:pt x="33181" y="646541"/>
                </a:lnTo>
                <a:lnTo>
                  <a:pt x="8903" y="610534"/>
                </a:lnTo>
                <a:lnTo>
                  <a:pt x="0" y="566420"/>
                </a:lnTo>
                <a:lnTo>
                  <a:pt x="0" y="11328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782518"/>
            <a:ext cx="3630745" cy="295301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8271764" y="0"/>
                </a:moveTo>
                <a:lnTo>
                  <a:pt x="110236" y="0"/>
                </a:lnTo>
                <a:lnTo>
                  <a:pt x="67326" y="8669"/>
                </a:lnTo>
                <a:lnTo>
                  <a:pt x="32286" y="32305"/>
                </a:lnTo>
                <a:lnTo>
                  <a:pt x="8662" y="67347"/>
                </a:lnTo>
                <a:lnTo>
                  <a:pt x="0" y="110236"/>
                </a:lnTo>
                <a:lnTo>
                  <a:pt x="0" y="551179"/>
                </a:lnTo>
                <a:lnTo>
                  <a:pt x="8662" y="594068"/>
                </a:lnTo>
                <a:lnTo>
                  <a:pt x="32286" y="629110"/>
                </a:lnTo>
                <a:lnTo>
                  <a:pt x="67326" y="652746"/>
                </a:lnTo>
                <a:lnTo>
                  <a:pt x="110236" y="661415"/>
                </a:lnTo>
                <a:lnTo>
                  <a:pt x="8271764" y="661415"/>
                </a:lnTo>
                <a:lnTo>
                  <a:pt x="8314652" y="652746"/>
                </a:lnTo>
                <a:lnTo>
                  <a:pt x="8349694" y="629110"/>
                </a:lnTo>
                <a:lnTo>
                  <a:pt x="8373330" y="594068"/>
                </a:lnTo>
                <a:lnTo>
                  <a:pt x="8382000" y="551179"/>
                </a:lnTo>
                <a:lnTo>
                  <a:pt x="8382000" y="110236"/>
                </a:lnTo>
                <a:lnTo>
                  <a:pt x="8373330" y="67347"/>
                </a:lnTo>
                <a:lnTo>
                  <a:pt x="8349694" y="32305"/>
                </a:lnTo>
                <a:lnTo>
                  <a:pt x="8314652" y="8669"/>
                </a:lnTo>
                <a:lnTo>
                  <a:pt x="827176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782518"/>
            <a:ext cx="3630745" cy="295301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0" y="110236"/>
                </a:moveTo>
                <a:lnTo>
                  <a:pt x="8662" y="67347"/>
                </a:lnTo>
                <a:lnTo>
                  <a:pt x="32286" y="32305"/>
                </a:lnTo>
                <a:lnTo>
                  <a:pt x="67326" y="8669"/>
                </a:lnTo>
                <a:lnTo>
                  <a:pt x="110236" y="0"/>
                </a:lnTo>
                <a:lnTo>
                  <a:pt x="8271764" y="0"/>
                </a:lnTo>
                <a:lnTo>
                  <a:pt x="8314652" y="8669"/>
                </a:lnTo>
                <a:lnTo>
                  <a:pt x="8349694" y="32305"/>
                </a:lnTo>
                <a:lnTo>
                  <a:pt x="8373330" y="67347"/>
                </a:lnTo>
                <a:lnTo>
                  <a:pt x="8382000" y="110236"/>
                </a:lnTo>
                <a:lnTo>
                  <a:pt x="8382000" y="551179"/>
                </a:lnTo>
                <a:lnTo>
                  <a:pt x="8373330" y="594068"/>
                </a:lnTo>
                <a:lnTo>
                  <a:pt x="8349694" y="629110"/>
                </a:lnTo>
                <a:lnTo>
                  <a:pt x="8314652" y="652746"/>
                </a:lnTo>
                <a:lnTo>
                  <a:pt x="8271764" y="661415"/>
                </a:lnTo>
                <a:lnTo>
                  <a:pt x="110236" y="661415"/>
                </a:lnTo>
                <a:lnTo>
                  <a:pt x="67326" y="652746"/>
                </a:lnTo>
                <a:lnTo>
                  <a:pt x="32286" y="629110"/>
                </a:lnTo>
                <a:lnTo>
                  <a:pt x="8662" y="594068"/>
                </a:lnTo>
                <a:lnTo>
                  <a:pt x="0" y="551179"/>
                </a:lnTo>
                <a:lnTo>
                  <a:pt x="0" y="11023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1156604"/>
            <a:ext cx="3630745" cy="271495"/>
          </a:xfrm>
          <a:custGeom>
            <a:avLst/>
            <a:gdLst/>
            <a:ahLst/>
            <a:cxnLst/>
            <a:rect l="l" t="t" r="r" b="b"/>
            <a:pathLst>
              <a:path w="8382000" h="608330">
                <a:moveTo>
                  <a:pt x="8280654" y="0"/>
                </a:moveTo>
                <a:lnTo>
                  <a:pt x="101346" y="0"/>
                </a:lnTo>
                <a:lnTo>
                  <a:pt x="61898" y="7959"/>
                </a:lnTo>
                <a:lnTo>
                  <a:pt x="29684" y="29670"/>
                </a:lnTo>
                <a:lnTo>
                  <a:pt x="7964" y="61882"/>
                </a:lnTo>
                <a:lnTo>
                  <a:pt x="0" y="101346"/>
                </a:lnTo>
                <a:lnTo>
                  <a:pt x="0" y="506729"/>
                </a:lnTo>
                <a:lnTo>
                  <a:pt x="7964" y="546193"/>
                </a:lnTo>
                <a:lnTo>
                  <a:pt x="29684" y="578405"/>
                </a:lnTo>
                <a:lnTo>
                  <a:pt x="61898" y="600116"/>
                </a:lnTo>
                <a:lnTo>
                  <a:pt x="101346" y="608076"/>
                </a:lnTo>
                <a:lnTo>
                  <a:pt x="8280654" y="608076"/>
                </a:lnTo>
                <a:lnTo>
                  <a:pt x="8320117" y="600116"/>
                </a:lnTo>
                <a:lnTo>
                  <a:pt x="8352329" y="578405"/>
                </a:lnTo>
                <a:lnTo>
                  <a:pt x="8374040" y="546193"/>
                </a:lnTo>
                <a:lnTo>
                  <a:pt x="8382000" y="506729"/>
                </a:lnTo>
                <a:lnTo>
                  <a:pt x="8382000" y="101346"/>
                </a:lnTo>
                <a:lnTo>
                  <a:pt x="8374040" y="61882"/>
                </a:lnTo>
                <a:lnTo>
                  <a:pt x="8352329" y="29670"/>
                </a:lnTo>
                <a:lnTo>
                  <a:pt x="8320117" y="7959"/>
                </a:lnTo>
                <a:lnTo>
                  <a:pt x="8280654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156604"/>
            <a:ext cx="3630745" cy="271495"/>
          </a:xfrm>
          <a:custGeom>
            <a:avLst/>
            <a:gdLst/>
            <a:ahLst/>
            <a:cxnLst/>
            <a:rect l="l" t="t" r="r" b="b"/>
            <a:pathLst>
              <a:path w="8382000" h="608330">
                <a:moveTo>
                  <a:pt x="0" y="101346"/>
                </a:moveTo>
                <a:lnTo>
                  <a:pt x="7964" y="61882"/>
                </a:lnTo>
                <a:lnTo>
                  <a:pt x="29684" y="29670"/>
                </a:lnTo>
                <a:lnTo>
                  <a:pt x="61898" y="7959"/>
                </a:lnTo>
                <a:lnTo>
                  <a:pt x="101346" y="0"/>
                </a:lnTo>
                <a:lnTo>
                  <a:pt x="8280654" y="0"/>
                </a:lnTo>
                <a:lnTo>
                  <a:pt x="8320117" y="7959"/>
                </a:lnTo>
                <a:lnTo>
                  <a:pt x="8352329" y="29670"/>
                </a:lnTo>
                <a:lnTo>
                  <a:pt x="8374040" y="61882"/>
                </a:lnTo>
                <a:lnTo>
                  <a:pt x="8382000" y="101346"/>
                </a:lnTo>
                <a:lnTo>
                  <a:pt x="8382000" y="506729"/>
                </a:lnTo>
                <a:lnTo>
                  <a:pt x="8374040" y="546193"/>
                </a:lnTo>
                <a:lnTo>
                  <a:pt x="8352329" y="578405"/>
                </a:lnTo>
                <a:lnTo>
                  <a:pt x="8320117" y="600116"/>
                </a:lnTo>
                <a:lnTo>
                  <a:pt x="8280654" y="608076"/>
                </a:lnTo>
                <a:lnTo>
                  <a:pt x="101346" y="608076"/>
                </a:lnTo>
                <a:lnTo>
                  <a:pt x="61898" y="600116"/>
                </a:lnTo>
                <a:lnTo>
                  <a:pt x="29684" y="578405"/>
                </a:lnTo>
                <a:lnTo>
                  <a:pt x="7964" y="546193"/>
                </a:lnTo>
                <a:lnTo>
                  <a:pt x="0" y="506729"/>
                </a:lnTo>
                <a:lnTo>
                  <a:pt x="0" y="10134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357" y="1496682"/>
            <a:ext cx="3630745" cy="265261"/>
          </a:xfrm>
          <a:custGeom>
            <a:avLst/>
            <a:gdLst/>
            <a:ahLst/>
            <a:cxnLst/>
            <a:rect l="l" t="t" r="r" b="b"/>
            <a:pathLst>
              <a:path w="8382000" h="594360">
                <a:moveTo>
                  <a:pt x="8282940" y="0"/>
                </a:moveTo>
                <a:lnTo>
                  <a:pt x="99060" y="0"/>
                </a:lnTo>
                <a:lnTo>
                  <a:pt x="60500" y="7780"/>
                </a:lnTo>
                <a:lnTo>
                  <a:pt x="29013" y="29003"/>
                </a:lnTo>
                <a:lnTo>
                  <a:pt x="7784" y="60489"/>
                </a:lnTo>
                <a:lnTo>
                  <a:pt x="0" y="99060"/>
                </a:lnTo>
                <a:lnTo>
                  <a:pt x="0" y="495300"/>
                </a:lnTo>
                <a:lnTo>
                  <a:pt x="7784" y="533870"/>
                </a:lnTo>
                <a:lnTo>
                  <a:pt x="29013" y="565356"/>
                </a:lnTo>
                <a:lnTo>
                  <a:pt x="60500" y="586579"/>
                </a:lnTo>
                <a:lnTo>
                  <a:pt x="99060" y="594360"/>
                </a:lnTo>
                <a:lnTo>
                  <a:pt x="8282940" y="594360"/>
                </a:lnTo>
                <a:lnTo>
                  <a:pt x="8321510" y="586579"/>
                </a:lnTo>
                <a:lnTo>
                  <a:pt x="8352996" y="565356"/>
                </a:lnTo>
                <a:lnTo>
                  <a:pt x="8374219" y="533870"/>
                </a:lnTo>
                <a:lnTo>
                  <a:pt x="8382000" y="495300"/>
                </a:lnTo>
                <a:lnTo>
                  <a:pt x="8382000" y="99060"/>
                </a:lnTo>
                <a:lnTo>
                  <a:pt x="8374219" y="60489"/>
                </a:lnTo>
                <a:lnTo>
                  <a:pt x="8352996" y="29003"/>
                </a:lnTo>
                <a:lnTo>
                  <a:pt x="8321510" y="7780"/>
                </a:lnTo>
                <a:lnTo>
                  <a:pt x="8282940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357" y="1496682"/>
            <a:ext cx="3630745" cy="265261"/>
          </a:xfrm>
          <a:custGeom>
            <a:avLst/>
            <a:gdLst/>
            <a:ahLst/>
            <a:cxnLst/>
            <a:rect l="l" t="t" r="r" b="b"/>
            <a:pathLst>
              <a:path w="8382000" h="594360">
                <a:moveTo>
                  <a:pt x="0" y="99060"/>
                </a:moveTo>
                <a:lnTo>
                  <a:pt x="7784" y="60489"/>
                </a:lnTo>
                <a:lnTo>
                  <a:pt x="29013" y="29003"/>
                </a:lnTo>
                <a:lnTo>
                  <a:pt x="60500" y="7780"/>
                </a:lnTo>
                <a:lnTo>
                  <a:pt x="99060" y="0"/>
                </a:lnTo>
                <a:lnTo>
                  <a:pt x="8282940" y="0"/>
                </a:lnTo>
                <a:lnTo>
                  <a:pt x="8321510" y="7780"/>
                </a:lnTo>
                <a:lnTo>
                  <a:pt x="8352996" y="29003"/>
                </a:lnTo>
                <a:lnTo>
                  <a:pt x="8374219" y="60489"/>
                </a:lnTo>
                <a:lnTo>
                  <a:pt x="8382000" y="99060"/>
                </a:lnTo>
                <a:lnTo>
                  <a:pt x="8382000" y="495300"/>
                </a:lnTo>
                <a:lnTo>
                  <a:pt x="8374219" y="533870"/>
                </a:lnTo>
                <a:lnTo>
                  <a:pt x="8352996" y="565356"/>
                </a:lnTo>
                <a:lnTo>
                  <a:pt x="8321510" y="586579"/>
                </a:lnTo>
                <a:lnTo>
                  <a:pt x="8282940" y="594360"/>
                </a:lnTo>
                <a:lnTo>
                  <a:pt x="99060" y="594360"/>
                </a:lnTo>
                <a:lnTo>
                  <a:pt x="60500" y="586579"/>
                </a:lnTo>
                <a:lnTo>
                  <a:pt x="29013" y="565356"/>
                </a:lnTo>
                <a:lnTo>
                  <a:pt x="7784" y="533870"/>
                </a:lnTo>
                <a:lnTo>
                  <a:pt x="0" y="495300"/>
                </a:lnTo>
                <a:lnTo>
                  <a:pt x="0" y="9906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357" y="1836760"/>
            <a:ext cx="3630745" cy="291333"/>
          </a:xfrm>
          <a:custGeom>
            <a:avLst/>
            <a:gdLst/>
            <a:ahLst/>
            <a:cxnLst/>
            <a:rect l="l" t="t" r="r" b="b"/>
            <a:pathLst>
              <a:path w="8382000" h="652779">
                <a:moveTo>
                  <a:pt x="8273288" y="0"/>
                </a:moveTo>
                <a:lnTo>
                  <a:pt x="108711" y="0"/>
                </a:lnTo>
                <a:lnTo>
                  <a:pt x="66399" y="8538"/>
                </a:lnTo>
                <a:lnTo>
                  <a:pt x="31843" y="31829"/>
                </a:lnTo>
                <a:lnTo>
                  <a:pt x="8544" y="66383"/>
                </a:lnTo>
                <a:lnTo>
                  <a:pt x="0" y="108712"/>
                </a:lnTo>
                <a:lnTo>
                  <a:pt x="0" y="543560"/>
                </a:lnTo>
                <a:lnTo>
                  <a:pt x="8544" y="585888"/>
                </a:lnTo>
                <a:lnTo>
                  <a:pt x="31843" y="620442"/>
                </a:lnTo>
                <a:lnTo>
                  <a:pt x="66399" y="643733"/>
                </a:lnTo>
                <a:lnTo>
                  <a:pt x="108711" y="652271"/>
                </a:lnTo>
                <a:lnTo>
                  <a:pt x="8273288" y="652271"/>
                </a:lnTo>
                <a:lnTo>
                  <a:pt x="8315616" y="643733"/>
                </a:lnTo>
                <a:lnTo>
                  <a:pt x="8350170" y="620442"/>
                </a:lnTo>
                <a:lnTo>
                  <a:pt x="8373461" y="585888"/>
                </a:lnTo>
                <a:lnTo>
                  <a:pt x="8382000" y="543560"/>
                </a:lnTo>
                <a:lnTo>
                  <a:pt x="8382000" y="108712"/>
                </a:lnTo>
                <a:lnTo>
                  <a:pt x="8373461" y="66383"/>
                </a:lnTo>
                <a:lnTo>
                  <a:pt x="8350170" y="31829"/>
                </a:lnTo>
                <a:lnTo>
                  <a:pt x="8315616" y="8538"/>
                </a:lnTo>
                <a:lnTo>
                  <a:pt x="8273288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57" y="1836760"/>
            <a:ext cx="3630745" cy="291333"/>
          </a:xfrm>
          <a:custGeom>
            <a:avLst/>
            <a:gdLst/>
            <a:ahLst/>
            <a:cxnLst/>
            <a:rect l="l" t="t" r="r" b="b"/>
            <a:pathLst>
              <a:path w="8382000" h="652779">
                <a:moveTo>
                  <a:pt x="0" y="108712"/>
                </a:moveTo>
                <a:lnTo>
                  <a:pt x="8544" y="66383"/>
                </a:lnTo>
                <a:lnTo>
                  <a:pt x="31843" y="31829"/>
                </a:lnTo>
                <a:lnTo>
                  <a:pt x="66399" y="8538"/>
                </a:lnTo>
                <a:lnTo>
                  <a:pt x="108711" y="0"/>
                </a:lnTo>
                <a:lnTo>
                  <a:pt x="8273288" y="0"/>
                </a:lnTo>
                <a:lnTo>
                  <a:pt x="8315616" y="8538"/>
                </a:lnTo>
                <a:lnTo>
                  <a:pt x="8350170" y="31829"/>
                </a:lnTo>
                <a:lnTo>
                  <a:pt x="8373461" y="66383"/>
                </a:lnTo>
                <a:lnTo>
                  <a:pt x="8382000" y="108712"/>
                </a:lnTo>
                <a:lnTo>
                  <a:pt x="8382000" y="543560"/>
                </a:lnTo>
                <a:lnTo>
                  <a:pt x="8373461" y="585888"/>
                </a:lnTo>
                <a:lnTo>
                  <a:pt x="8350170" y="620442"/>
                </a:lnTo>
                <a:lnTo>
                  <a:pt x="8315616" y="643733"/>
                </a:lnTo>
                <a:lnTo>
                  <a:pt x="8273288" y="652271"/>
                </a:lnTo>
                <a:lnTo>
                  <a:pt x="108711" y="652271"/>
                </a:lnTo>
                <a:lnTo>
                  <a:pt x="66399" y="643733"/>
                </a:lnTo>
                <a:lnTo>
                  <a:pt x="31843" y="620442"/>
                </a:lnTo>
                <a:lnTo>
                  <a:pt x="8544" y="585888"/>
                </a:lnTo>
                <a:lnTo>
                  <a:pt x="0" y="543560"/>
                </a:lnTo>
                <a:lnTo>
                  <a:pt x="0" y="1087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357" y="2219688"/>
            <a:ext cx="3630745" cy="287082"/>
          </a:xfrm>
          <a:custGeom>
            <a:avLst/>
            <a:gdLst/>
            <a:ahLst/>
            <a:cxnLst/>
            <a:rect l="l" t="t" r="r" b="b"/>
            <a:pathLst>
              <a:path w="8382000" h="643254">
                <a:moveTo>
                  <a:pt x="8274812" y="0"/>
                </a:moveTo>
                <a:lnTo>
                  <a:pt x="107188" y="0"/>
                </a:lnTo>
                <a:lnTo>
                  <a:pt x="65467" y="8425"/>
                </a:lnTo>
                <a:lnTo>
                  <a:pt x="31395" y="31400"/>
                </a:lnTo>
                <a:lnTo>
                  <a:pt x="8423" y="65472"/>
                </a:lnTo>
                <a:lnTo>
                  <a:pt x="0" y="107187"/>
                </a:lnTo>
                <a:lnTo>
                  <a:pt x="0" y="535939"/>
                </a:lnTo>
                <a:lnTo>
                  <a:pt x="8423" y="577655"/>
                </a:lnTo>
                <a:lnTo>
                  <a:pt x="31395" y="611727"/>
                </a:lnTo>
                <a:lnTo>
                  <a:pt x="65467" y="634702"/>
                </a:lnTo>
                <a:lnTo>
                  <a:pt x="107188" y="643128"/>
                </a:lnTo>
                <a:lnTo>
                  <a:pt x="8274812" y="643128"/>
                </a:lnTo>
                <a:lnTo>
                  <a:pt x="8316527" y="634702"/>
                </a:lnTo>
                <a:lnTo>
                  <a:pt x="8350599" y="611727"/>
                </a:lnTo>
                <a:lnTo>
                  <a:pt x="8373574" y="577655"/>
                </a:lnTo>
                <a:lnTo>
                  <a:pt x="8382000" y="535939"/>
                </a:lnTo>
                <a:lnTo>
                  <a:pt x="8382000" y="107187"/>
                </a:lnTo>
                <a:lnTo>
                  <a:pt x="8373574" y="65472"/>
                </a:lnTo>
                <a:lnTo>
                  <a:pt x="8350599" y="31400"/>
                </a:lnTo>
                <a:lnTo>
                  <a:pt x="8316527" y="8425"/>
                </a:lnTo>
                <a:lnTo>
                  <a:pt x="8274812" y="0"/>
                </a:lnTo>
                <a:close/>
              </a:path>
            </a:pathLst>
          </a:custGeom>
          <a:solidFill>
            <a:srgbClr val="B7DE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2357" y="2219688"/>
            <a:ext cx="3630745" cy="287082"/>
          </a:xfrm>
          <a:custGeom>
            <a:avLst/>
            <a:gdLst/>
            <a:ahLst/>
            <a:cxnLst/>
            <a:rect l="l" t="t" r="r" b="b"/>
            <a:pathLst>
              <a:path w="8382000" h="643254">
                <a:moveTo>
                  <a:pt x="0" y="107187"/>
                </a:moveTo>
                <a:lnTo>
                  <a:pt x="8423" y="65472"/>
                </a:lnTo>
                <a:lnTo>
                  <a:pt x="31395" y="31400"/>
                </a:lnTo>
                <a:lnTo>
                  <a:pt x="65467" y="8425"/>
                </a:lnTo>
                <a:lnTo>
                  <a:pt x="107188" y="0"/>
                </a:lnTo>
                <a:lnTo>
                  <a:pt x="8274812" y="0"/>
                </a:lnTo>
                <a:lnTo>
                  <a:pt x="8316527" y="8425"/>
                </a:lnTo>
                <a:lnTo>
                  <a:pt x="8350599" y="31400"/>
                </a:lnTo>
                <a:lnTo>
                  <a:pt x="8373574" y="65472"/>
                </a:lnTo>
                <a:lnTo>
                  <a:pt x="8382000" y="107187"/>
                </a:lnTo>
                <a:lnTo>
                  <a:pt x="8382000" y="535939"/>
                </a:lnTo>
                <a:lnTo>
                  <a:pt x="8373574" y="577655"/>
                </a:lnTo>
                <a:lnTo>
                  <a:pt x="8350599" y="611727"/>
                </a:lnTo>
                <a:lnTo>
                  <a:pt x="8316527" y="634702"/>
                </a:lnTo>
                <a:lnTo>
                  <a:pt x="8274812" y="643128"/>
                </a:lnTo>
                <a:lnTo>
                  <a:pt x="107188" y="643128"/>
                </a:lnTo>
                <a:lnTo>
                  <a:pt x="65467" y="634702"/>
                </a:lnTo>
                <a:lnTo>
                  <a:pt x="31395" y="611727"/>
                </a:lnTo>
                <a:lnTo>
                  <a:pt x="8423" y="577655"/>
                </a:lnTo>
                <a:lnTo>
                  <a:pt x="0" y="535939"/>
                </a:lnTo>
                <a:lnTo>
                  <a:pt x="0" y="10718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357" y="2559086"/>
            <a:ext cx="3630745" cy="259876"/>
          </a:xfrm>
          <a:custGeom>
            <a:avLst/>
            <a:gdLst/>
            <a:ahLst/>
            <a:cxnLst/>
            <a:rect l="l" t="t" r="r" b="b"/>
            <a:pathLst>
              <a:path w="8382000" h="582295">
                <a:moveTo>
                  <a:pt x="8284972" y="0"/>
                </a:moveTo>
                <a:lnTo>
                  <a:pt x="97028" y="0"/>
                </a:lnTo>
                <a:lnTo>
                  <a:pt x="59262" y="7625"/>
                </a:lnTo>
                <a:lnTo>
                  <a:pt x="28421" y="28421"/>
                </a:lnTo>
                <a:lnTo>
                  <a:pt x="7625" y="59262"/>
                </a:lnTo>
                <a:lnTo>
                  <a:pt x="0" y="97028"/>
                </a:lnTo>
                <a:lnTo>
                  <a:pt x="0" y="485140"/>
                </a:lnTo>
                <a:lnTo>
                  <a:pt x="7625" y="522905"/>
                </a:lnTo>
                <a:lnTo>
                  <a:pt x="28421" y="553746"/>
                </a:lnTo>
                <a:lnTo>
                  <a:pt x="59262" y="574542"/>
                </a:lnTo>
                <a:lnTo>
                  <a:pt x="97028" y="582168"/>
                </a:lnTo>
                <a:lnTo>
                  <a:pt x="8284972" y="582168"/>
                </a:lnTo>
                <a:lnTo>
                  <a:pt x="8322742" y="574542"/>
                </a:lnTo>
                <a:lnTo>
                  <a:pt x="8353583" y="553746"/>
                </a:lnTo>
                <a:lnTo>
                  <a:pt x="8374376" y="522905"/>
                </a:lnTo>
                <a:lnTo>
                  <a:pt x="8382000" y="485140"/>
                </a:lnTo>
                <a:lnTo>
                  <a:pt x="8382000" y="97028"/>
                </a:lnTo>
                <a:lnTo>
                  <a:pt x="8374376" y="59262"/>
                </a:lnTo>
                <a:lnTo>
                  <a:pt x="8353583" y="28421"/>
                </a:lnTo>
                <a:lnTo>
                  <a:pt x="8322742" y="7625"/>
                </a:lnTo>
                <a:lnTo>
                  <a:pt x="8284972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2357" y="2559086"/>
            <a:ext cx="3630745" cy="259876"/>
          </a:xfrm>
          <a:custGeom>
            <a:avLst/>
            <a:gdLst/>
            <a:ahLst/>
            <a:cxnLst/>
            <a:rect l="l" t="t" r="r" b="b"/>
            <a:pathLst>
              <a:path w="8382000" h="582295">
                <a:moveTo>
                  <a:pt x="0" y="97028"/>
                </a:moveTo>
                <a:lnTo>
                  <a:pt x="7625" y="59262"/>
                </a:lnTo>
                <a:lnTo>
                  <a:pt x="28421" y="28421"/>
                </a:lnTo>
                <a:lnTo>
                  <a:pt x="59262" y="7625"/>
                </a:lnTo>
                <a:lnTo>
                  <a:pt x="97028" y="0"/>
                </a:lnTo>
                <a:lnTo>
                  <a:pt x="8284972" y="0"/>
                </a:lnTo>
                <a:lnTo>
                  <a:pt x="8322742" y="7625"/>
                </a:lnTo>
                <a:lnTo>
                  <a:pt x="8353583" y="28421"/>
                </a:lnTo>
                <a:lnTo>
                  <a:pt x="8374376" y="59262"/>
                </a:lnTo>
                <a:lnTo>
                  <a:pt x="8382000" y="97028"/>
                </a:lnTo>
                <a:lnTo>
                  <a:pt x="8382000" y="485140"/>
                </a:lnTo>
                <a:lnTo>
                  <a:pt x="8374376" y="522905"/>
                </a:lnTo>
                <a:lnTo>
                  <a:pt x="8353583" y="553746"/>
                </a:lnTo>
                <a:lnTo>
                  <a:pt x="8322742" y="574542"/>
                </a:lnTo>
                <a:lnTo>
                  <a:pt x="8284972" y="582168"/>
                </a:lnTo>
                <a:lnTo>
                  <a:pt x="97028" y="582168"/>
                </a:lnTo>
                <a:lnTo>
                  <a:pt x="59262" y="574542"/>
                </a:lnTo>
                <a:lnTo>
                  <a:pt x="28421" y="553746"/>
                </a:lnTo>
                <a:lnTo>
                  <a:pt x="7625" y="522905"/>
                </a:lnTo>
                <a:lnTo>
                  <a:pt x="0" y="485140"/>
                </a:lnTo>
                <a:lnTo>
                  <a:pt x="0" y="9702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68511" y="430312"/>
            <a:ext cx="3552904" cy="2368925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7522" marR="2229">
              <a:lnSpc>
                <a:spcPts val="820"/>
              </a:lnSpc>
              <a:spcBef>
                <a:spcPts val="178"/>
              </a:spcBef>
            </a:pPr>
            <a:r>
              <a:rPr spc="-9" dirty="0">
                <a:latin typeface="Arial"/>
                <a:cs typeface="Arial"/>
              </a:rPr>
              <a:t>Trong </a:t>
            </a:r>
            <a:r>
              <a:rPr spc="-2" dirty="0">
                <a:latin typeface="Arial"/>
                <a:cs typeface="Arial"/>
              </a:rPr>
              <a:t>HTML5, Geolocation </a:t>
            </a:r>
            <a:r>
              <a:rPr dirty="0">
                <a:latin typeface="Arial"/>
                <a:cs typeface="Arial"/>
              </a:rPr>
              <a:t>API </a:t>
            </a:r>
            <a:r>
              <a:rPr spc="-2" dirty="0">
                <a:latin typeface="Arial"/>
                <a:cs typeface="Arial"/>
              </a:rPr>
              <a:t>là một đặc điểm </a:t>
            </a:r>
            <a:r>
              <a:rPr dirty="0">
                <a:latin typeface="Arial"/>
                <a:cs typeface="Arial"/>
              </a:rPr>
              <a:t>kỹ </a:t>
            </a:r>
            <a:r>
              <a:rPr spc="-2" dirty="0">
                <a:latin typeface="Arial"/>
                <a:cs typeface="Arial"/>
              </a:rPr>
              <a:t>thuật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2" dirty="0">
                <a:latin typeface="Arial"/>
                <a:cs typeface="Arial"/>
              </a:rPr>
              <a:t>W3C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việc cung  </a:t>
            </a:r>
            <a:r>
              <a:rPr dirty="0">
                <a:latin typeface="Arial"/>
                <a:cs typeface="Arial"/>
              </a:rPr>
              <a:t>cấp </a:t>
            </a:r>
            <a:r>
              <a:rPr spc="-2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cách </a:t>
            </a:r>
            <a:r>
              <a:rPr spc="-2" dirty="0">
                <a:latin typeface="Arial"/>
                <a:cs typeface="Arial"/>
              </a:rPr>
              <a:t>phù hợp để phát </a:t>
            </a:r>
            <a:r>
              <a:rPr dirty="0">
                <a:latin typeface="Arial"/>
                <a:cs typeface="Arial"/>
              </a:rPr>
              <a:t>triển các </a:t>
            </a:r>
            <a:r>
              <a:rPr spc="-2" dirty="0">
                <a:latin typeface="Arial"/>
                <a:cs typeface="Arial"/>
              </a:rPr>
              <a:t>ứng dụng </a:t>
            </a:r>
            <a:r>
              <a:rPr spc="-7" dirty="0">
                <a:latin typeface="Arial"/>
                <a:cs typeface="Arial"/>
              </a:rPr>
              <a:t>web </a:t>
            </a:r>
            <a:r>
              <a:rPr spc="-2" dirty="0">
                <a:latin typeface="Arial"/>
                <a:cs typeface="Arial"/>
              </a:rPr>
              <a:t>nhận biết </a:t>
            </a:r>
            <a:r>
              <a:rPr dirty="0">
                <a:latin typeface="Arial"/>
                <a:cs typeface="Arial"/>
              </a:rPr>
              <a:t>vị</a:t>
            </a:r>
            <a:r>
              <a:rPr spc="33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trí.</a:t>
            </a:r>
            <a:endParaRPr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1100">
              <a:latin typeface="Times New Roman"/>
              <a:cs typeface="Times New Roman"/>
            </a:endParaRPr>
          </a:p>
          <a:p>
            <a:pPr marL="7243" marR="98615">
              <a:lnSpc>
                <a:spcPts val="820"/>
              </a:lnSpc>
              <a:spcBef>
                <a:spcPts val="2"/>
              </a:spcBef>
            </a:pPr>
            <a:r>
              <a:rPr spc="-2" dirty="0">
                <a:latin typeface="Arial"/>
                <a:cs typeface="Arial"/>
              </a:rPr>
              <a:t>Định </a:t>
            </a:r>
            <a:r>
              <a:rPr dirty="0">
                <a:latin typeface="Arial"/>
                <a:cs typeface="Arial"/>
              </a:rPr>
              <a:t>vị API </a:t>
            </a:r>
            <a:r>
              <a:rPr spc="-2" dirty="0">
                <a:latin typeface="Arial"/>
                <a:cs typeface="Arial"/>
              </a:rPr>
              <a:t>cung </a:t>
            </a:r>
            <a:r>
              <a:rPr dirty="0">
                <a:latin typeface="Arial"/>
                <a:cs typeface="Arial"/>
              </a:rPr>
              <a:t>cấp </a:t>
            </a:r>
            <a:r>
              <a:rPr spc="-2" dirty="0">
                <a:latin typeface="Arial"/>
                <a:cs typeface="Arial"/>
              </a:rPr>
              <a:t>một giao diện </a:t>
            </a:r>
            <a:r>
              <a:rPr dirty="0">
                <a:latin typeface="Arial"/>
                <a:cs typeface="Arial"/>
              </a:rPr>
              <a:t>cấp cao </a:t>
            </a:r>
            <a:r>
              <a:rPr spc="-2" dirty="0">
                <a:latin typeface="Arial"/>
                <a:cs typeface="Arial"/>
              </a:rPr>
              <a:t>để lấy thông </a:t>
            </a:r>
            <a:r>
              <a:rPr dirty="0">
                <a:latin typeface="Arial"/>
                <a:cs typeface="Arial"/>
              </a:rPr>
              <a:t>tin vị trí </a:t>
            </a:r>
            <a:r>
              <a:rPr spc="-2" dirty="0">
                <a:latin typeface="Arial"/>
                <a:cs typeface="Arial"/>
              </a:rPr>
              <a:t>liên quan đến 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thiết bị lưu</a:t>
            </a:r>
            <a:r>
              <a:rPr dirty="0">
                <a:latin typeface="Arial"/>
                <a:cs typeface="Arial"/>
              </a:rPr>
              <a:t> trữ.</a:t>
            </a:r>
            <a:endParaRPr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900">
              <a:latin typeface="Times New Roman"/>
              <a:cs typeface="Times New Roman"/>
            </a:endParaRPr>
          </a:p>
          <a:p>
            <a:pPr marL="6129">
              <a:lnSpc>
                <a:spcPts val="884"/>
              </a:lnSpc>
            </a:pPr>
            <a:r>
              <a:rPr spc="-2" dirty="0">
                <a:latin typeface="Arial"/>
                <a:cs typeface="Arial"/>
              </a:rPr>
              <a:t>Giao </a:t>
            </a:r>
            <a:r>
              <a:rPr spc="-4" dirty="0">
                <a:latin typeface="Arial"/>
                <a:cs typeface="Arial"/>
              </a:rPr>
              <a:t>diện </a:t>
            </a:r>
            <a:r>
              <a:rPr spc="-2" dirty="0">
                <a:latin typeface="Arial"/>
                <a:cs typeface="Arial"/>
              </a:rPr>
              <a:t>ẩn </a:t>
            </a:r>
            <a:r>
              <a:rPr dirty="0">
                <a:latin typeface="Arial"/>
                <a:cs typeface="Arial"/>
              </a:rPr>
              <a:t>các chi </a:t>
            </a:r>
            <a:r>
              <a:rPr spc="-2" dirty="0">
                <a:latin typeface="Arial"/>
                <a:cs typeface="Arial"/>
              </a:rPr>
              <a:t>tiết, chẳng </a:t>
            </a:r>
            <a:r>
              <a:rPr spc="-4" dirty="0">
                <a:latin typeface="Arial"/>
                <a:cs typeface="Arial"/>
              </a:rPr>
              <a:t>hạn </a:t>
            </a:r>
            <a:r>
              <a:rPr spc="-2" dirty="0">
                <a:latin typeface="Arial"/>
                <a:cs typeface="Arial"/>
              </a:rPr>
              <a:t>như </a:t>
            </a:r>
            <a:r>
              <a:rPr spc="-4" dirty="0">
                <a:latin typeface="Arial"/>
                <a:cs typeface="Arial"/>
              </a:rPr>
              <a:t>làm </a:t>
            </a:r>
            <a:r>
              <a:rPr dirty="0">
                <a:latin typeface="Arial"/>
                <a:cs typeface="Arial"/>
              </a:rPr>
              <a:t>thế </a:t>
            </a:r>
            <a:r>
              <a:rPr spc="-2" dirty="0">
                <a:latin typeface="Arial"/>
                <a:cs typeface="Arial"/>
              </a:rPr>
              <a:t>nào thông </a:t>
            </a:r>
            <a:r>
              <a:rPr dirty="0">
                <a:latin typeface="Arial"/>
                <a:cs typeface="Arial"/>
              </a:rPr>
              <a:t>tin </a:t>
            </a:r>
            <a:r>
              <a:rPr spc="-2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thu</a:t>
            </a:r>
            <a:r>
              <a:rPr spc="44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thập</a:t>
            </a:r>
            <a:endParaRPr>
              <a:latin typeface="Arial"/>
              <a:cs typeface="Arial"/>
            </a:endParaRPr>
          </a:p>
          <a:p>
            <a:pPr marL="6129">
              <a:lnSpc>
                <a:spcPts val="884"/>
              </a:lnSpc>
            </a:pPr>
            <a:r>
              <a:rPr spc="-2" dirty="0">
                <a:latin typeface="Arial"/>
                <a:cs typeface="Arial"/>
              </a:rPr>
              <a:t>hoặc </a:t>
            </a:r>
            <a:r>
              <a:rPr dirty="0">
                <a:latin typeface="Arial"/>
                <a:cs typeface="Arial"/>
              </a:rPr>
              <a:t>có </a:t>
            </a:r>
            <a:r>
              <a:rPr spc="-4" dirty="0">
                <a:latin typeface="Arial"/>
                <a:cs typeface="Arial"/>
              </a:rPr>
              <a:t>phương </a:t>
            </a:r>
            <a:r>
              <a:rPr spc="-2" dirty="0">
                <a:latin typeface="Arial"/>
                <a:cs typeface="Arial"/>
              </a:rPr>
              <a:t>pháp 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spc="-2" dirty="0">
                <a:latin typeface="Arial"/>
                <a:cs typeface="Arial"/>
              </a:rPr>
              <a:t>để lấy thông</a:t>
            </a:r>
            <a:r>
              <a:rPr spc="39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tin.</a:t>
            </a:r>
            <a:endParaRPr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1100">
              <a:latin typeface="Times New Roman"/>
              <a:cs typeface="Times New Roman"/>
            </a:endParaRPr>
          </a:p>
          <a:p>
            <a:pPr marL="5571">
              <a:spcBef>
                <a:spcPts val="2"/>
              </a:spcBef>
            </a:pPr>
            <a:r>
              <a:rPr spc="-2" dirty="0">
                <a:latin typeface="Arial"/>
                <a:cs typeface="Arial"/>
              </a:rPr>
              <a:t>Các đối </a:t>
            </a:r>
            <a:r>
              <a:rPr dirty="0">
                <a:latin typeface="Arial"/>
                <a:cs typeface="Arial"/>
              </a:rPr>
              <a:t>tượng chứa thực </a:t>
            </a:r>
            <a:r>
              <a:rPr spc="-2" dirty="0">
                <a:latin typeface="Arial"/>
                <a:cs typeface="Arial"/>
              </a:rPr>
              <a:t>hiện Geolocation </a:t>
            </a:r>
            <a:r>
              <a:rPr dirty="0">
                <a:latin typeface="Arial"/>
                <a:cs typeface="Arial"/>
              </a:rPr>
              <a:t>API </a:t>
            </a:r>
            <a:r>
              <a:rPr spc="-2" dirty="0">
                <a:latin typeface="Arial"/>
                <a:cs typeface="Arial"/>
              </a:rPr>
              <a:t>là đối </a:t>
            </a:r>
            <a:r>
              <a:rPr dirty="0">
                <a:latin typeface="Arial"/>
                <a:cs typeface="Arial"/>
              </a:rPr>
              <a:t>tượng </a:t>
            </a:r>
            <a:r>
              <a:rPr spc="-2" dirty="0">
                <a:latin typeface="Arial"/>
                <a:cs typeface="Arial"/>
              </a:rPr>
              <a:t>Định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vị.</a:t>
            </a:r>
            <a:endParaRPr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 marL="6964" marR="27300">
              <a:lnSpc>
                <a:spcPts val="820"/>
              </a:lnSpc>
              <a:spcBef>
                <a:spcPts val="2"/>
              </a:spcBef>
            </a:pPr>
            <a:r>
              <a:rPr spc="-2" dirty="0">
                <a:latin typeface="Arial"/>
                <a:cs typeface="Arial"/>
              </a:rPr>
              <a:t>Đối tượng này 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spc="-2" dirty="0">
                <a:latin typeface="Arial"/>
                <a:cs typeface="Arial"/>
              </a:rPr>
              <a:t>trong JavaScript để lấy thông </a:t>
            </a:r>
            <a:r>
              <a:rPr dirty="0">
                <a:latin typeface="Arial"/>
                <a:cs typeface="Arial"/>
              </a:rPr>
              <a:t>tin </a:t>
            </a:r>
            <a:r>
              <a:rPr spc="-2" dirty="0">
                <a:latin typeface="Arial"/>
                <a:cs typeface="Arial"/>
              </a:rPr>
              <a:t>địa lý </a:t>
            </a:r>
            <a:r>
              <a:rPr dirty="0">
                <a:latin typeface="Arial"/>
                <a:cs typeface="Arial"/>
              </a:rPr>
              <a:t>về </a:t>
            </a:r>
            <a:r>
              <a:rPr spc="-2" dirty="0">
                <a:latin typeface="Arial"/>
                <a:cs typeface="Arial"/>
              </a:rPr>
              <a:t>các thiết  bị lập trình.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6686">
              <a:spcBef>
                <a:spcPts val="573"/>
              </a:spcBef>
            </a:pPr>
            <a:r>
              <a:rPr spc="-7" dirty="0">
                <a:latin typeface="Arial"/>
                <a:cs typeface="Arial"/>
              </a:rPr>
              <a:t>Trình </a:t>
            </a:r>
            <a:r>
              <a:rPr spc="-4" dirty="0">
                <a:latin typeface="Arial"/>
                <a:cs typeface="Arial"/>
              </a:rPr>
              <a:t>duyệt xử </a:t>
            </a:r>
            <a:r>
              <a:rPr spc="-2" dirty="0">
                <a:latin typeface="Arial"/>
                <a:cs typeface="Arial"/>
              </a:rPr>
              <a:t>lý </a:t>
            </a:r>
            <a:r>
              <a:rPr dirty="0">
                <a:latin typeface="Arial"/>
                <a:cs typeface="Arial"/>
              </a:rPr>
              <a:t>kịch </a:t>
            </a:r>
            <a:r>
              <a:rPr spc="-2" dirty="0">
                <a:latin typeface="Arial"/>
                <a:cs typeface="Arial"/>
              </a:rPr>
              <a:t>bản </a:t>
            </a:r>
            <a:r>
              <a:rPr dirty="0">
                <a:latin typeface="Arial"/>
                <a:cs typeface="Arial"/>
              </a:rPr>
              <a:t>và trả về vị trí với </a:t>
            </a:r>
            <a:r>
              <a:rPr spc="-2" dirty="0">
                <a:latin typeface="Arial"/>
                <a:cs typeface="Arial"/>
              </a:rPr>
              <a:t>Geolocation</a:t>
            </a:r>
            <a:r>
              <a:rPr spc="-22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API.</a:t>
            </a:r>
            <a:endParaRPr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1100">
              <a:latin typeface="Times New Roman"/>
              <a:cs typeface="Times New Roman"/>
            </a:endParaRPr>
          </a:p>
          <a:p>
            <a:pPr marL="5571" marR="164359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Định </a:t>
            </a:r>
            <a:r>
              <a:rPr dirty="0">
                <a:latin typeface="Arial"/>
                <a:cs typeface="Arial"/>
              </a:rPr>
              <a:t>vị API </a:t>
            </a:r>
            <a:r>
              <a:rPr spc="-2" dirty="0">
                <a:latin typeface="Arial"/>
                <a:cs typeface="Arial"/>
              </a:rPr>
              <a:t>được hỗ </a:t>
            </a:r>
            <a:r>
              <a:rPr dirty="0">
                <a:latin typeface="Arial"/>
                <a:cs typeface="Arial"/>
              </a:rPr>
              <a:t>trợ trên </a:t>
            </a:r>
            <a:r>
              <a:rPr spc="-2" dirty="0">
                <a:latin typeface="Arial"/>
                <a:cs typeface="Arial"/>
              </a:rPr>
              <a:t>hầu hết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trình </a:t>
            </a:r>
            <a:r>
              <a:rPr spc="-4" dirty="0">
                <a:latin typeface="Arial"/>
                <a:cs typeface="Arial"/>
              </a:rPr>
              <a:t>duyệt </a:t>
            </a:r>
            <a:r>
              <a:rPr spc="-2" dirty="0">
                <a:latin typeface="Arial"/>
                <a:cs typeface="Arial"/>
              </a:rPr>
              <a:t>hiện đại </a:t>
            </a:r>
            <a:r>
              <a:rPr dirty="0">
                <a:latin typeface="Arial"/>
                <a:cs typeface="Arial"/>
              </a:rPr>
              <a:t>có </a:t>
            </a:r>
            <a:r>
              <a:rPr spc="-2" dirty="0">
                <a:latin typeface="Arial"/>
                <a:cs typeface="Arial"/>
              </a:rPr>
              <a:t>sẵn </a:t>
            </a:r>
            <a:r>
              <a:rPr dirty="0">
                <a:latin typeface="Arial"/>
                <a:cs typeface="Arial"/>
              </a:rPr>
              <a:t>trên </a:t>
            </a:r>
            <a:r>
              <a:rPr spc="-2" dirty="0">
                <a:latin typeface="Arial"/>
                <a:cs typeface="Arial"/>
              </a:rPr>
              <a:t>máy  tính để bàn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điện </a:t>
            </a:r>
            <a:r>
              <a:rPr dirty="0">
                <a:latin typeface="Arial"/>
                <a:cs typeface="Arial"/>
              </a:rPr>
              <a:t>thoại </a:t>
            </a:r>
            <a:r>
              <a:rPr spc="-2" dirty="0">
                <a:latin typeface="Arial"/>
                <a:cs typeface="Arial"/>
              </a:rPr>
              <a:t>di</a:t>
            </a:r>
            <a:r>
              <a:rPr spc="4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động.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-139440"/>
            <a:ext cx="757505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4" dirty="0"/>
              <a:t>Tổng</a:t>
            </a:r>
            <a:r>
              <a:rPr spc="-26" dirty="0"/>
              <a:t> kết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50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384867"/>
            <a:ext cx="3451408" cy="2346820"/>
          </a:xfrm>
          <a:prstGeom prst="rect">
            <a:avLst/>
          </a:prstGeom>
        </p:spPr>
        <p:txBody>
          <a:bodyPr vert="horz" wrap="square" lIns="0" tIns="55158" rIns="0" bIns="0" rtlCol="0">
            <a:spAutoFit/>
          </a:bodyPr>
          <a:lstStyle/>
          <a:p>
            <a:pPr marL="125916" indent="-120344">
              <a:spcBef>
                <a:spcPts val="43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Định vị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vị trí hiện </a:t>
            </a:r>
            <a:r>
              <a:rPr spc="-2" dirty="0">
                <a:latin typeface="Calibri"/>
                <a:cs typeface="Calibri"/>
              </a:rPr>
              <a:t>tại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người </a:t>
            </a:r>
            <a:r>
              <a:rPr spc="2" dirty="0">
                <a:latin typeface="Calibri"/>
                <a:cs typeface="Calibri"/>
              </a:rPr>
              <a:t>dùng </a:t>
            </a:r>
            <a:r>
              <a:rPr dirty="0">
                <a:latin typeface="Calibri"/>
                <a:cs typeface="Calibri"/>
              </a:rPr>
              <a:t>trên các thiết</a:t>
            </a:r>
            <a:r>
              <a:rPr spc="-8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bị.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99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Vị</a:t>
            </a:r>
            <a:r>
              <a:rPr spc="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trí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biểu</a:t>
            </a:r>
            <a:r>
              <a:rPr spc="4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diễn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như</a:t>
            </a:r>
            <a:r>
              <a:rPr spc="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là</a:t>
            </a:r>
            <a:r>
              <a:rPr spc="4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một</a:t>
            </a:r>
            <a:r>
              <a:rPr spc="4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điểm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duy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nhất</a:t>
            </a:r>
            <a:r>
              <a:rPr spc="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trên</a:t>
            </a:r>
            <a:r>
              <a:rPr spc="4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một</a:t>
            </a:r>
            <a:r>
              <a:rPr spc="4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</a:t>
            </a:r>
            <a:r>
              <a:rPr spc="4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đồ</a:t>
            </a:r>
            <a:r>
              <a:rPr spc="4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bao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gồm</a:t>
            </a:r>
            <a:r>
              <a:rPr spc="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hai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9"/>
              </a:spcBef>
            </a:pPr>
            <a:r>
              <a:rPr spc="2" dirty="0">
                <a:latin typeface="Calibri"/>
                <a:cs typeface="Calibri"/>
              </a:rPr>
              <a:t>thành </a:t>
            </a:r>
            <a:r>
              <a:rPr dirty="0">
                <a:latin typeface="Calibri"/>
                <a:cs typeface="Calibri"/>
              </a:rPr>
              <a:t>phần: vĩ </a:t>
            </a:r>
            <a:r>
              <a:rPr spc="2" dirty="0">
                <a:latin typeface="Calibri"/>
                <a:cs typeface="Calibri"/>
              </a:rPr>
              <a:t>độ </a:t>
            </a:r>
            <a:r>
              <a:rPr spc="-4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kinh</a:t>
            </a:r>
            <a:r>
              <a:rPr spc="-4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độ.</a:t>
            </a:r>
            <a:endParaRPr>
              <a:latin typeface="Calibri"/>
              <a:cs typeface="Calibri"/>
            </a:endParaRPr>
          </a:p>
          <a:p>
            <a:pPr>
              <a:spcBef>
                <a:spcPts val="22"/>
              </a:spcBef>
            </a:pPr>
            <a:endParaRPr>
              <a:latin typeface="Times New Roman"/>
              <a:cs typeface="Times New Roman"/>
            </a:endParaRPr>
          </a:p>
          <a:p>
            <a:pPr marL="125916" marR="2786" indent="-120344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Các Goelocation API là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đặc điểm kỹ thuật được cung cấp bởi </a:t>
            </a:r>
            <a:r>
              <a:rPr spc="2" dirty="0">
                <a:latin typeface="Calibri"/>
                <a:cs typeface="Calibri"/>
              </a:rPr>
              <a:t>W3C cung </a:t>
            </a:r>
            <a:r>
              <a:rPr dirty="0">
                <a:latin typeface="Calibri"/>
                <a:cs typeface="Calibri"/>
              </a:rPr>
              <a:t>cấp 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cách </a:t>
            </a:r>
            <a:r>
              <a:rPr spc="2" dirty="0">
                <a:latin typeface="Calibri"/>
                <a:cs typeface="Calibri"/>
              </a:rPr>
              <a:t>phù </a:t>
            </a:r>
            <a:r>
              <a:rPr dirty="0">
                <a:latin typeface="Calibri"/>
                <a:cs typeface="Calibri"/>
              </a:rPr>
              <a:t>hợp để phát triển các </a:t>
            </a:r>
            <a:r>
              <a:rPr spc="2" dirty="0">
                <a:latin typeface="Calibri"/>
                <a:cs typeface="Calibri"/>
              </a:rPr>
              <a:t>ứng dụng </a:t>
            </a:r>
            <a:r>
              <a:rPr dirty="0">
                <a:latin typeface="Calibri"/>
                <a:cs typeface="Calibri"/>
              </a:rPr>
              <a:t>web nhận biết vị</a:t>
            </a:r>
            <a:r>
              <a:rPr spc="-12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trí.</a:t>
            </a:r>
            <a:endParaRPr>
              <a:latin typeface="Calibri"/>
              <a:cs typeface="Calibri"/>
            </a:endParaRPr>
          </a:p>
          <a:p>
            <a:pPr>
              <a:spcBef>
                <a:spcPts val="7"/>
              </a:spcBef>
              <a:buClr>
                <a:srgbClr val="AC1317"/>
              </a:buClr>
              <a:buFont typeface="Wingdings"/>
              <a:buChar char=""/>
            </a:pPr>
            <a:endParaRPr sz="900">
              <a:latin typeface="Times New Roman"/>
              <a:cs typeface="Times New Roman"/>
            </a:endParaRPr>
          </a:p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Google Maps </a:t>
            </a:r>
            <a:r>
              <a:rPr spc="2" dirty="0">
                <a:latin typeface="Calibri"/>
                <a:cs typeface="Calibri"/>
              </a:rPr>
              <a:t>API </a:t>
            </a:r>
            <a:r>
              <a:rPr dirty="0">
                <a:latin typeface="Calibri"/>
                <a:cs typeface="Calibri"/>
              </a:rPr>
              <a:t>được sử dụng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hiển thị vị trí của người dùng trên bản</a:t>
            </a:r>
            <a:r>
              <a:rPr spc="-10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đồ.</a:t>
            </a:r>
            <a:endParaRPr>
              <a:latin typeface="Calibri"/>
              <a:cs typeface="Calibri"/>
            </a:endParaRPr>
          </a:p>
          <a:p>
            <a:pPr marL="125916" marR="2507" indent="-120344">
              <a:lnSpc>
                <a:spcPct val="101099"/>
              </a:lnSpc>
              <a:spcBef>
                <a:spcPts val="98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Đối tượng của loại bản đồ được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trong JavaScript, trước khi </a:t>
            </a:r>
            <a:r>
              <a:rPr spc="2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có thể  được </a:t>
            </a:r>
            <a:r>
              <a:rPr spc="2" dirty="0">
                <a:latin typeface="Calibri"/>
                <a:cs typeface="Calibri"/>
              </a:rPr>
              <a:t>tham </a:t>
            </a:r>
            <a:r>
              <a:rPr dirty="0">
                <a:latin typeface="Calibri"/>
                <a:cs typeface="Calibri"/>
              </a:rPr>
              <a:t>chiếu trong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spc="-2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liệu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HTML.</a:t>
            </a:r>
            <a:endParaRPr>
              <a:latin typeface="Calibri"/>
              <a:cs typeface="Calibri"/>
            </a:endParaRPr>
          </a:p>
          <a:p>
            <a:pPr>
              <a:spcBef>
                <a:spcPts val="4"/>
              </a:spcBef>
              <a:buClr>
                <a:srgbClr val="AC1317"/>
              </a:buClr>
              <a:buFont typeface="Wingdings"/>
              <a:buChar char=""/>
            </a:pPr>
            <a:endParaRPr sz="900">
              <a:latin typeface="Times New Roman"/>
              <a:cs typeface="Times New Roman"/>
            </a:endParaRPr>
          </a:p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Các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hoạt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động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kéo-và-thả</a:t>
            </a:r>
            <a:r>
              <a:rPr spc="89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xác</a:t>
            </a:r>
            <a:r>
              <a:rPr spc="8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định</a:t>
            </a:r>
            <a:r>
              <a:rPr spc="89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một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cơ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chế</a:t>
            </a:r>
            <a:r>
              <a:rPr spc="8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dựa</a:t>
            </a:r>
            <a:r>
              <a:rPr spc="89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trên</a:t>
            </a:r>
            <a:r>
              <a:rPr spc="8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sự</a:t>
            </a:r>
            <a:r>
              <a:rPr spc="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kiện</a:t>
            </a:r>
            <a:r>
              <a:rPr spc="8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13"/>
              </a:spcBef>
            </a:pPr>
            <a:r>
              <a:rPr dirty="0">
                <a:latin typeface="Calibri"/>
                <a:cs typeface="Calibri"/>
              </a:rPr>
              <a:t>phần tử trên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trang web có thể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sao chép, sắp </a:t>
            </a:r>
            <a:r>
              <a:rPr spc="-2" dirty="0">
                <a:latin typeface="Calibri"/>
                <a:cs typeface="Calibri"/>
              </a:rPr>
              <a:t>xếp </a:t>
            </a:r>
            <a:r>
              <a:rPr dirty="0">
                <a:latin typeface="Calibri"/>
                <a:cs typeface="Calibri"/>
              </a:rPr>
              <a:t>lại, hoặc bị</a:t>
            </a:r>
            <a:r>
              <a:rPr spc="-97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xóa.</a:t>
            </a:r>
            <a:endParaRPr>
              <a:latin typeface="Calibri"/>
              <a:cs typeface="Calibri"/>
            </a:endParaRPr>
          </a:p>
          <a:p>
            <a:pPr>
              <a:spcBef>
                <a:spcPts val="20"/>
              </a:spcBef>
            </a:pPr>
            <a:endParaRPr>
              <a:latin typeface="Times New Roman"/>
              <a:cs typeface="Times New Roman"/>
            </a:endParaRPr>
          </a:p>
          <a:p>
            <a:pPr marL="125916" marR="2229" indent="-120344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HTML5 </a:t>
            </a:r>
            <a:r>
              <a:rPr spc="2" dirty="0">
                <a:latin typeface="Calibri"/>
                <a:cs typeface="Calibri"/>
              </a:rPr>
              <a:t>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ứng dụng </a:t>
            </a:r>
            <a:r>
              <a:rPr spc="-2" dirty="0">
                <a:latin typeface="Calibri"/>
                <a:cs typeface="Calibri"/>
              </a:rPr>
              <a:t>offline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người dùng làm việc </a:t>
            </a:r>
            <a:r>
              <a:rPr spc="-2" dirty="0">
                <a:latin typeface="Calibri"/>
                <a:cs typeface="Calibri"/>
              </a:rPr>
              <a:t>với </a:t>
            </a:r>
            <a:r>
              <a:rPr spc="2" dirty="0">
                <a:latin typeface="Calibri"/>
                <a:cs typeface="Calibri"/>
              </a:rPr>
              <a:t>họ mà </a:t>
            </a:r>
            <a:r>
              <a:rPr dirty="0">
                <a:latin typeface="Calibri"/>
                <a:cs typeface="Calibri"/>
              </a:rPr>
              <a:t>không  cần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online.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0" y="828237"/>
            <a:ext cx="3960813" cy="315927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1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51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351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-139440"/>
            <a:ext cx="1841228" cy="59012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Định vị địa lý API</a:t>
            </a:r>
            <a:r>
              <a:rPr spc="-22" dirty="0"/>
              <a:t> </a:t>
            </a:r>
            <a:r>
              <a:rPr spc="-7" dirty="0"/>
              <a:t>2-2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80377"/>
            <a:ext cx="2378413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trình duyệt 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spc="2" dirty="0">
                <a:latin typeface="Calibri"/>
                <a:cs typeface="Calibri"/>
              </a:rPr>
              <a:t>cho Định </a:t>
            </a:r>
            <a:r>
              <a:rPr dirty="0">
                <a:latin typeface="Calibri"/>
                <a:cs typeface="Calibri"/>
              </a:rPr>
              <a:t>vị</a:t>
            </a:r>
            <a:r>
              <a:rPr spc="-4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API.</a:t>
            </a:r>
            <a:endParaRPr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287174"/>
              </p:ext>
            </p:extLst>
          </p:nvPr>
        </p:nvGraphicFramePr>
        <p:xfrm>
          <a:off x="212343" y="615951"/>
          <a:ext cx="3581400" cy="19204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0463"/>
                <a:gridCol w="1660937"/>
              </a:tblGrid>
              <a:tr h="189219"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7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Trình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duyệt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5748" marB="0" anchor="ctr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R="60515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Phiên bản hỗ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5748" marB="0">
                    <a:solidFill>
                      <a:srgbClr val="943735"/>
                    </a:solidFill>
                  </a:tcPr>
                </a:tc>
              </a:tr>
              <a:tr h="18897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b="1" spc="5" dirty="0">
                          <a:latin typeface="Arial"/>
                          <a:cs typeface="Arial"/>
                        </a:rPr>
                        <a:t>Safari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396" marB="0" anchor="ctr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R="60452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5.0+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D6E3BC"/>
                    </a:solidFill>
                  </a:tcPr>
                </a:tc>
              </a:tr>
              <a:tr h="18897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b="1" spc="15" dirty="0">
                          <a:latin typeface="Arial"/>
                          <a:cs typeface="Arial"/>
                        </a:rPr>
                        <a:t>Chrome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 anchor="ctr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R="60452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5.0+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F1DCDB"/>
                    </a:solidFill>
                  </a:tcPr>
                </a:tc>
              </a:tr>
              <a:tr h="19734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b="1" spc="10" dirty="0">
                          <a:latin typeface="Arial"/>
                          <a:cs typeface="Arial"/>
                        </a:rPr>
                        <a:t>Firefox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 anchor="ctr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R="60452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3.5+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D6E3BC"/>
                    </a:solidFill>
                  </a:tcPr>
                </a:tc>
              </a:tr>
              <a:tr h="23652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b="1" spc="10" dirty="0">
                          <a:latin typeface="Arial"/>
                          <a:cs typeface="Arial"/>
                        </a:rPr>
                        <a:t>Internet</a:t>
                      </a:r>
                      <a:endParaRPr sz="600" dirty="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600" b="1" spc="10" dirty="0">
                          <a:latin typeface="Arial"/>
                          <a:cs typeface="Arial"/>
                        </a:rPr>
                        <a:t>Explorer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396" marB="0" anchor="ctr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R="60452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9.0+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F1DCDB"/>
                    </a:solidFill>
                  </a:tcPr>
                </a:tc>
              </a:tr>
              <a:tr h="1971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b="1" spc="10" dirty="0">
                          <a:latin typeface="Arial"/>
                          <a:cs typeface="Arial"/>
                        </a:rPr>
                        <a:t>Opera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1984" marB="0" anchor="ctr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R="60452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10.6+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D6E3BC"/>
                    </a:solidFill>
                  </a:tcPr>
                </a:tc>
              </a:tr>
              <a:tr h="275944">
                <a:tc>
                  <a:txBody>
                    <a:bodyPr/>
                    <a:lstStyle/>
                    <a:p>
                      <a:pPr marL="91440" marR="869950">
                        <a:lnSpc>
                          <a:spcPct val="144600"/>
                        </a:lnSpc>
                        <a:spcBef>
                          <a:spcPts val="305"/>
                        </a:spcBef>
                      </a:pPr>
                      <a:r>
                        <a:rPr sz="600" b="1" spc="10" dirty="0" smtClean="0">
                          <a:latin typeface="Arial"/>
                          <a:cs typeface="Arial"/>
                        </a:rPr>
                        <a:t>iOS</a:t>
                      </a:r>
                      <a:r>
                        <a:rPr lang="en-US" sz="600" b="1" spc="-55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600" b="1" spc="10" dirty="0" smtClean="0">
                          <a:latin typeface="Arial"/>
                          <a:cs typeface="Arial"/>
                        </a:rPr>
                        <a:t>(</a:t>
                      </a:r>
                      <a:r>
                        <a:rPr sz="600" b="1" spc="10" dirty="0" err="1" smtClean="0">
                          <a:latin typeface="Arial"/>
                          <a:cs typeface="Arial"/>
                        </a:rPr>
                        <a:t>Mobi</a:t>
                      </a:r>
                      <a:r>
                        <a:rPr lang="en-US" sz="600" b="1" spc="10" dirty="0" err="1" smtClean="0">
                          <a:latin typeface="Arial"/>
                          <a:cs typeface="Arial"/>
                        </a:rPr>
                        <a:t>e</a:t>
                      </a:r>
                      <a:r>
                        <a:rPr lang="en-US" sz="600" b="1" spc="1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600" b="1" spc="5" dirty="0" smtClean="0">
                          <a:latin typeface="Arial"/>
                          <a:cs typeface="Arial"/>
                        </a:rPr>
                        <a:t>Safari</a:t>
                      </a:r>
                      <a:r>
                        <a:rPr sz="600" b="1" spc="5" dirty="0">
                          <a:latin typeface="Arial"/>
                          <a:cs typeface="Arial"/>
                        </a:rPr>
                        <a:t>)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17287" marB="0" anchor="ctr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R="604520"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3.2+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315" marB="0">
                    <a:solidFill>
                      <a:srgbClr val="F1DCDB"/>
                    </a:solidFill>
                  </a:tcPr>
                </a:tc>
              </a:tr>
              <a:tr h="1968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b="1" spc="5" dirty="0">
                          <a:latin typeface="Arial"/>
                          <a:cs typeface="Arial"/>
                        </a:rPr>
                        <a:t>Android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267" marB="0" anchor="ctr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R="604520"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2.0+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315" marB="0">
                    <a:solidFill>
                      <a:srgbClr val="D6E3BC"/>
                    </a:solidFill>
                  </a:tcPr>
                </a:tc>
              </a:tr>
              <a:tr h="2340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b="1" spc="10" dirty="0">
                          <a:latin typeface="Arial"/>
                          <a:cs typeface="Arial"/>
                        </a:rPr>
                        <a:t>Blackberry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2267" marB="0" anchor="ctr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R="602615"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6+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315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9670"/>
            <a:ext cx="3762002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spc="-2" dirty="0"/>
              <a:t>Thực </a:t>
            </a:r>
            <a:r>
              <a:rPr spc="-4" dirty="0"/>
              <a:t>thi </a:t>
            </a:r>
            <a:r>
              <a:rPr dirty="0"/>
              <a:t>đối </a:t>
            </a:r>
            <a:r>
              <a:rPr spc="-2" dirty="0"/>
              <a:t>tượng </a:t>
            </a:r>
            <a:r>
              <a:rPr spc="-4" dirty="0"/>
              <a:t>Geolocation</a:t>
            </a:r>
            <a:r>
              <a:rPr spc="-2" dirty="0"/>
              <a:t> 1-3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7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32357" y="480530"/>
            <a:ext cx="3663752" cy="302102"/>
          </a:xfrm>
          <a:custGeom>
            <a:avLst/>
            <a:gdLst/>
            <a:ahLst/>
            <a:cxnLst/>
            <a:rect l="l" t="t" r="r" b="b"/>
            <a:pathLst>
              <a:path w="8458200" h="676910">
                <a:moveTo>
                  <a:pt x="8345424" y="0"/>
                </a:moveTo>
                <a:lnTo>
                  <a:pt x="112775" y="0"/>
                </a:lnTo>
                <a:lnTo>
                  <a:pt x="68880" y="8870"/>
                </a:lnTo>
                <a:lnTo>
                  <a:pt x="33032" y="33051"/>
                </a:lnTo>
                <a:lnTo>
                  <a:pt x="8863" y="68901"/>
                </a:lnTo>
                <a:lnTo>
                  <a:pt x="0" y="112776"/>
                </a:lnTo>
                <a:lnTo>
                  <a:pt x="0" y="563880"/>
                </a:lnTo>
                <a:lnTo>
                  <a:pt x="8863" y="607754"/>
                </a:lnTo>
                <a:lnTo>
                  <a:pt x="33032" y="643604"/>
                </a:lnTo>
                <a:lnTo>
                  <a:pt x="68880" y="667785"/>
                </a:lnTo>
                <a:lnTo>
                  <a:pt x="112775" y="676656"/>
                </a:lnTo>
                <a:lnTo>
                  <a:pt x="8345424" y="676656"/>
                </a:lnTo>
                <a:lnTo>
                  <a:pt x="8389298" y="667785"/>
                </a:lnTo>
                <a:lnTo>
                  <a:pt x="8425148" y="643604"/>
                </a:lnTo>
                <a:lnTo>
                  <a:pt x="8449329" y="607754"/>
                </a:lnTo>
                <a:lnTo>
                  <a:pt x="8458200" y="563880"/>
                </a:lnTo>
                <a:lnTo>
                  <a:pt x="8458200" y="112776"/>
                </a:lnTo>
                <a:lnTo>
                  <a:pt x="8449329" y="68901"/>
                </a:lnTo>
                <a:lnTo>
                  <a:pt x="8425148" y="33051"/>
                </a:lnTo>
                <a:lnTo>
                  <a:pt x="8389298" y="8870"/>
                </a:lnTo>
                <a:lnTo>
                  <a:pt x="8345424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357" y="480530"/>
            <a:ext cx="3663752" cy="302102"/>
          </a:xfrm>
          <a:custGeom>
            <a:avLst/>
            <a:gdLst/>
            <a:ahLst/>
            <a:cxnLst/>
            <a:rect l="l" t="t" r="r" b="b"/>
            <a:pathLst>
              <a:path w="8458200" h="676910">
                <a:moveTo>
                  <a:pt x="0" y="112776"/>
                </a:moveTo>
                <a:lnTo>
                  <a:pt x="8863" y="68901"/>
                </a:lnTo>
                <a:lnTo>
                  <a:pt x="33032" y="33051"/>
                </a:lnTo>
                <a:lnTo>
                  <a:pt x="68880" y="8870"/>
                </a:lnTo>
                <a:lnTo>
                  <a:pt x="112775" y="0"/>
                </a:lnTo>
                <a:lnTo>
                  <a:pt x="8345424" y="0"/>
                </a:lnTo>
                <a:lnTo>
                  <a:pt x="8389298" y="8870"/>
                </a:lnTo>
                <a:lnTo>
                  <a:pt x="8425148" y="33051"/>
                </a:lnTo>
                <a:lnTo>
                  <a:pt x="8449329" y="68901"/>
                </a:lnTo>
                <a:lnTo>
                  <a:pt x="8458200" y="112776"/>
                </a:lnTo>
                <a:lnTo>
                  <a:pt x="8458200" y="563880"/>
                </a:lnTo>
                <a:lnTo>
                  <a:pt x="8449329" y="607754"/>
                </a:lnTo>
                <a:lnTo>
                  <a:pt x="8425148" y="643604"/>
                </a:lnTo>
                <a:lnTo>
                  <a:pt x="8389298" y="667785"/>
                </a:lnTo>
                <a:lnTo>
                  <a:pt x="8345424" y="676656"/>
                </a:lnTo>
                <a:lnTo>
                  <a:pt x="112775" y="676656"/>
                </a:lnTo>
                <a:lnTo>
                  <a:pt x="68880" y="667785"/>
                </a:lnTo>
                <a:lnTo>
                  <a:pt x="33032" y="643604"/>
                </a:lnTo>
                <a:lnTo>
                  <a:pt x="8863" y="607754"/>
                </a:lnTo>
                <a:lnTo>
                  <a:pt x="0" y="563880"/>
                </a:lnTo>
                <a:lnTo>
                  <a:pt x="0" y="11277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821968"/>
            <a:ext cx="3663752" cy="300685"/>
          </a:xfrm>
          <a:custGeom>
            <a:avLst/>
            <a:gdLst/>
            <a:ahLst/>
            <a:cxnLst/>
            <a:rect l="l" t="t" r="r" b="b"/>
            <a:pathLst>
              <a:path w="8458200" h="673735">
                <a:moveTo>
                  <a:pt x="8345932" y="0"/>
                </a:moveTo>
                <a:lnTo>
                  <a:pt x="112268" y="0"/>
                </a:lnTo>
                <a:lnTo>
                  <a:pt x="68569" y="8826"/>
                </a:lnTo>
                <a:lnTo>
                  <a:pt x="32883" y="32893"/>
                </a:lnTo>
                <a:lnTo>
                  <a:pt x="8822" y="68580"/>
                </a:lnTo>
                <a:lnTo>
                  <a:pt x="0" y="112268"/>
                </a:lnTo>
                <a:lnTo>
                  <a:pt x="0" y="561340"/>
                </a:lnTo>
                <a:lnTo>
                  <a:pt x="8822" y="605028"/>
                </a:lnTo>
                <a:lnTo>
                  <a:pt x="32883" y="640715"/>
                </a:lnTo>
                <a:lnTo>
                  <a:pt x="68569" y="664781"/>
                </a:lnTo>
                <a:lnTo>
                  <a:pt x="112268" y="673608"/>
                </a:lnTo>
                <a:lnTo>
                  <a:pt x="8345932" y="673608"/>
                </a:lnTo>
                <a:lnTo>
                  <a:pt x="8389620" y="664781"/>
                </a:lnTo>
                <a:lnTo>
                  <a:pt x="8425307" y="640715"/>
                </a:lnTo>
                <a:lnTo>
                  <a:pt x="8449373" y="605028"/>
                </a:lnTo>
                <a:lnTo>
                  <a:pt x="8458200" y="561340"/>
                </a:lnTo>
                <a:lnTo>
                  <a:pt x="8458200" y="112268"/>
                </a:lnTo>
                <a:lnTo>
                  <a:pt x="8449373" y="68580"/>
                </a:lnTo>
                <a:lnTo>
                  <a:pt x="8425307" y="32893"/>
                </a:lnTo>
                <a:lnTo>
                  <a:pt x="8389620" y="8826"/>
                </a:lnTo>
                <a:lnTo>
                  <a:pt x="834593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821968"/>
            <a:ext cx="3663752" cy="300685"/>
          </a:xfrm>
          <a:custGeom>
            <a:avLst/>
            <a:gdLst/>
            <a:ahLst/>
            <a:cxnLst/>
            <a:rect l="l" t="t" r="r" b="b"/>
            <a:pathLst>
              <a:path w="8458200" h="673735">
                <a:moveTo>
                  <a:pt x="0" y="112268"/>
                </a:moveTo>
                <a:lnTo>
                  <a:pt x="8822" y="68580"/>
                </a:lnTo>
                <a:lnTo>
                  <a:pt x="32883" y="32893"/>
                </a:lnTo>
                <a:lnTo>
                  <a:pt x="68569" y="8826"/>
                </a:lnTo>
                <a:lnTo>
                  <a:pt x="112268" y="0"/>
                </a:lnTo>
                <a:lnTo>
                  <a:pt x="8345932" y="0"/>
                </a:lnTo>
                <a:lnTo>
                  <a:pt x="8389620" y="8826"/>
                </a:lnTo>
                <a:lnTo>
                  <a:pt x="8425307" y="32893"/>
                </a:lnTo>
                <a:lnTo>
                  <a:pt x="8449373" y="68580"/>
                </a:lnTo>
                <a:lnTo>
                  <a:pt x="8458200" y="112268"/>
                </a:lnTo>
                <a:lnTo>
                  <a:pt x="8458200" y="561340"/>
                </a:lnTo>
                <a:lnTo>
                  <a:pt x="8449373" y="605028"/>
                </a:lnTo>
                <a:lnTo>
                  <a:pt x="8425307" y="640715"/>
                </a:lnTo>
                <a:lnTo>
                  <a:pt x="8389620" y="664781"/>
                </a:lnTo>
                <a:lnTo>
                  <a:pt x="8345932" y="673608"/>
                </a:lnTo>
                <a:lnTo>
                  <a:pt x="112268" y="673608"/>
                </a:lnTo>
                <a:lnTo>
                  <a:pt x="68569" y="664781"/>
                </a:lnTo>
                <a:lnTo>
                  <a:pt x="32883" y="640715"/>
                </a:lnTo>
                <a:lnTo>
                  <a:pt x="8822" y="605028"/>
                </a:lnTo>
                <a:lnTo>
                  <a:pt x="0" y="561340"/>
                </a:lnTo>
                <a:lnTo>
                  <a:pt x="0" y="11226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0491" y="554496"/>
            <a:ext cx="3540802" cy="527971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latin typeface="Arial"/>
                <a:cs typeface="Arial"/>
              </a:rPr>
              <a:t>Đối tượng Goelocation </a:t>
            </a:r>
            <a:r>
              <a:rPr dirty="0">
                <a:latin typeface="Arial"/>
                <a:cs typeface="Arial"/>
              </a:rPr>
              <a:t>có </a:t>
            </a:r>
            <a:r>
              <a:rPr spc="-2" dirty="0">
                <a:latin typeface="Arial"/>
                <a:cs typeface="Arial"/>
              </a:rPr>
              <a:t>sẵn như là một thuộc tính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2" dirty="0">
                <a:latin typeface="Arial"/>
                <a:cs typeface="Arial"/>
              </a:rPr>
              <a:t>đối tượng</a:t>
            </a:r>
            <a:r>
              <a:rPr spc="29" dirty="0">
                <a:latin typeface="Arial"/>
                <a:cs typeface="Arial"/>
              </a:rPr>
              <a:t> </a:t>
            </a:r>
            <a:r>
              <a:rPr spc="-7" dirty="0">
                <a:latin typeface="Arial"/>
                <a:cs typeface="Arial"/>
              </a:rPr>
              <a:t>navigator.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5571" marR="2229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Các đối tượng điều hướng là một đối tượng trình </a:t>
            </a:r>
            <a:r>
              <a:rPr spc="-4" dirty="0">
                <a:latin typeface="Arial"/>
                <a:cs typeface="Arial"/>
              </a:rPr>
              <a:t>duyệt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phép </a:t>
            </a:r>
            <a:r>
              <a:rPr spc="-4" dirty="0">
                <a:latin typeface="Arial"/>
                <a:cs typeface="Arial"/>
              </a:rPr>
              <a:t>người </a:t>
            </a:r>
            <a:r>
              <a:rPr spc="-2" dirty="0">
                <a:latin typeface="Arial"/>
                <a:cs typeface="Arial"/>
              </a:rPr>
              <a:t>dùng để  lấy thông </a:t>
            </a:r>
            <a:r>
              <a:rPr dirty="0">
                <a:latin typeface="Arial"/>
                <a:cs typeface="Arial"/>
              </a:rPr>
              <a:t>tin về vị trí cụ </a:t>
            </a:r>
            <a:r>
              <a:rPr spc="-2" dirty="0">
                <a:latin typeface="Arial"/>
                <a:cs typeface="Arial"/>
              </a:rPr>
              <a:t>thể.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141" y="1527006"/>
            <a:ext cx="2952456" cy="374369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5571">
              <a:spcBef>
                <a:spcPts val="53"/>
              </a:spcBef>
            </a:pPr>
            <a:r>
              <a:rPr b="1" spc="2" dirty="0">
                <a:latin typeface="Calibri"/>
                <a:cs typeface="Calibri"/>
              </a:rPr>
              <a:t>Cú</a:t>
            </a:r>
            <a:r>
              <a:rPr b="1" spc="-7" dirty="0">
                <a:latin typeface="Calibri"/>
                <a:cs typeface="Calibri"/>
              </a:rPr>
              <a:t> </a:t>
            </a:r>
            <a:r>
              <a:rPr b="1" spc="2" dirty="0">
                <a:latin typeface="Calibri"/>
                <a:cs typeface="Calibri"/>
              </a:rPr>
              <a:t>pháp:</a:t>
            </a:r>
            <a:endParaRPr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700">
              <a:latin typeface="Times New Roman"/>
              <a:cs typeface="Times New Roman"/>
            </a:endParaRPr>
          </a:p>
          <a:p>
            <a:pPr marL="39000"/>
            <a:r>
              <a:rPr spc="2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geolocation </a:t>
            </a:r>
            <a:r>
              <a:rPr spc="2" dirty="0">
                <a:latin typeface="Courier New"/>
                <a:cs typeface="Courier New"/>
              </a:rPr>
              <a:t>=</a:t>
            </a:r>
            <a:r>
              <a:rPr spc="77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window.navigator.geolocation;</a:t>
            </a:r>
            <a:endParaRPr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9670"/>
            <a:ext cx="2845734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spc="-2" dirty="0"/>
              <a:t>Thực </a:t>
            </a:r>
            <a:r>
              <a:rPr spc="-4" dirty="0"/>
              <a:t>thi </a:t>
            </a:r>
            <a:r>
              <a:rPr dirty="0"/>
              <a:t>đối </a:t>
            </a:r>
            <a:r>
              <a:rPr spc="-2" dirty="0"/>
              <a:t>tượng </a:t>
            </a:r>
            <a:r>
              <a:rPr spc="-4" dirty="0"/>
              <a:t>Geolocation</a:t>
            </a:r>
            <a:r>
              <a:rPr spc="-13" dirty="0"/>
              <a:t> </a:t>
            </a:r>
            <a:r>
              <a:rPr dirty="0"/>
              <a:t>2-3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75407" y="312557"/>
            <a:ext cx="3810000" cy="2481150"/>
          </a:xfrm>
          <a:prstGeom prst="rect">
            <a:avLst/>
          </a:prstGeom>
        </p:spPr>
        <p:txBody>
          <a:bodyPr vert="horz" wrap="square" lIns="0" tIns="39836" rIns="0" bIns="0" rtlCol="0">
            <a:spAutoFit/>
          </a:bodyPr>
          <a:lstStyle/>
          <a:p>
            <a:pPr marL="125916" indent="-120344">
              <a:spcBef>
                <a:spcPts val="31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</a:p>
          <a:p>
            <a:pPr marL="159345">
              <a:spcBef>
                <a:spcPts val="223"/>
              </a:spcBef>
            </a:pPr>
            <a:r>
              <a:rPr sz="700" spc="-2" dirty="0">
                <a:latin typeface="Courier New"/>
                <a:cs typeface="Courier New"/>
              </a:rPr>
              <a:t>&lt;!DOCTYPE html&gt;</a:t>
            </a:r>
            <a:endParaRPr sz="700" dirty="0">
              <a:latin typeface="Courier New"/>
              <a:cs typeface="Courier New"/>
            </a:endParaRPr>
          </a:p>
          <a:p>
            <a:pPr marL="159345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 dirty="0">
              <a:latin typeface="Courier New"/>
              <a:cs typeface="Courier New"/>
            </a:endParaRPr>
          </a:p>
          <a:p>
            <a:pPr marR="2683787" algn="ctr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 dirty="0">
              <a:latin typeface="Courier New"/>
              <a:cs typeface="Courier New"/>
            </a:endParaRPr>
          </a:p>
          <a:p>
            <a:pPr marL="373290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&lt;title&gt; Testing Support for Geolocation in</a:t>
            </a:r>
            <a:r>
              <a:rPr sz="700" spc="29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Browsers&lt;/title&gt;</a:t>
            </a:r>
            <a:endParaRPr sz="700" dirty="0">
              <a:latin typeface="Courier New"/>
              <a:cs typeface="Courier New"/>
            </a:endParaRPr>
          </a:p>
          <a:p>
            <a:pPr marL="373290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&lt;script&gt;</a:t>
            </a:r>
            <a:endParaRPr sz="700" dirty="0">
              <a:latin typeface="Courier New"/>
              <a:cs typeface="Courier New"/>
            </a:endParaRPr>
          </a:p>
          <a:p>
            <a:pPr marL="426776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function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display_location_enabled()</a:t>
            </a:r>
            <a:endParaRPr sz="700" dirty="0">
              <a:latin typeface="Courier New"/>
              <a:cs typeface="Courier New"/>
            </a:endParaRPr>
          </a:p>
          <a:p>
            <a:pPr marR="2630858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480262">
              <a:spcBef>
                <a:spcPts val="15"/>
              </a:spcBef>
            </a:pPr>
            <a:r>
              <a:rPr sz="700" dirty="0">
                <a:latin typeface="Courier New"/>
                <a:cs typeface="Courier New"/>
              </a:rPr>
              <a:t>// </a:t>
            </a:r>
            <a:r>
              <a:rPr sz="700" spc="-2" dirty="0">
                <a:latin typeface="Courier New"/>
                <a:cs typeface="Courier New"/>
              </a:rPr>
              <a:t>Default message</a:t>
            </a:r>
            <a:endParaRPr sz="700" dirty="0">
              <a:latin typeface="Courier New"/>
              <a:cs typeface="Courier New"/>
            </a:endParaRPr>
          </a:p>
          <a:p>
            <a:pPr marL="480262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var str = “Geolocation is not supported in this</a:t>
            </a:r>
            <a:r>
              <a:rPr sz="700" spc="4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browser”;</a:t>
            </a:r>
            <a:endParaRPr sz="700" dirty="0">
              <a:latin typeface="Courier New"/>
              <a:cs typeface="Courier New"/>
            </a:endParaRPr>
          </a:p>
          <a:p>
            <a:pPr marL="480262">
              <a:spcBef>
                <a:spcPts val="15"/>
              </a:spcBef>
            </a:pPr>
            <a:r>
              <a:rPr sz="700" dirty="0">
                <a:latin typeface="Courier New"/>
                <a:cs typeface="Courier New"/>
              </a:rPr>
              <a:t>if</a:t>
            </a:r>
            <a:r>
              <a:rPr sz="700" spc="-2" dirty="0">
                <a:latin typeface="Courier New"/>
                <a:cs typeface="Courier New"/>
              </a:rPr>
              <a:t> (window.navigator.geolocation)</a:t>
            </a:r>
            <a:endParaRPr sz="700" dirty="0">
              <a:latin typeface="Courier New"/>
              <a:cs typeface="Courier New"/>
            </a:endParaRPr>
          </a:p>
          <a:p>
            <a:pPr marL="480262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560492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str = “Geolocation is supported in this</a:t>
            </a:r>
            <a:r>
              <a:rPr sz="700" spc="2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browser”;</a:t>
            </a:r>
            <a:endParaRPr sz="700" dirty="0">
              <a:latin typeface="Courier New"/>
              <a:cs typeface="Courier New"/>
            </a:endParaRPr>
          </a:p>
          <a:p>
            <a:pPr marL="480262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480262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alert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(str);</a:t>
            </a:r>
            <a:endParaRPr sz="700" dirty="0">
              <a:latin typeface="Courier New"/>
              <a:cs typeface="Courier New"/>
            </a:endParaRPr>
          </a:p>
          <a:p>
            <a:pPr marR="2630858" algn="ctr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373290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 dirty="0">
              <a:latin typeface="Courier New"/>
              <a:cs typeface="Courier New"/>
            </a:endParaRPr>
          </a:p>
          <a:p>
            <a:pPr marR="2630300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 dirty="0">
              <a:latin typeface="Courier New"/>
              <a:cs typeface="Courier New"/>
            </a:endParaRPr>
          </a:p>
          <a:p>
            <a:pPr marR="2683787" algn="ctr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 dirty="0">
              <a:latin typeface="Courier New"/>
              <a:cs typeface="Courier New"/>
            </a:endParaRPr>
          </a:p>
          <a:p>
            <a:pPr marL="641278" marR="431233" indent="-106973">
              <a:lnSpc>
                <a:spcPct val="101899"/>
              </a:lnSpc>
            </a:pPr>
            <a:r>
              <a:rPr sz="700" spc="-2" dirty="0">
                <a:latin typeface="Courier New"/>
                <a:cs typeface="Courier New"/>
              </a:rPr>
              <a:t>&lt;input type=”button” value=”Geolocation Support”  onClick=”display_location_enabled()”&gt;&lt;/input&gt;</a:t>
            </a:r>
            <a:endParaRPr sz="700" dirty="0">
              <a:latin typeface="Courier New"/>
              <a:cs typeface="Courier New"/>
            </a:endParaRPr>
          </a:p>
          <a:p>
            <a:pPr marL="266317">
              <a:spcBef>
                <a:spcPts val="226"/>
              </a:spcBef>
            </a:pPr>
            <a:r>
              <a:rPr sz="700" spc="-2" dirty="0">
                <a:latin typeface="Courier New"/>
                <a:cs typeface="Courier New"/>
              </a:rPr>
              <a:t>&lt;/body&gt;&lt;/html&gt;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9670"/>
            <a:ext cx="2845734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spc="-2" dirty="0"/>
              <a:t>Thực </a:t>
            </a:r>
            <a:r>
              <a:rPr spc="-4" dirty="0"/>
              <a:t>thi </a:t>
            </a:r>
            <a:r>
              <a:rPr dirty="0"/>
              <a:t>đối </a:t>
            </a:r>
            <a:r>
              <a:rPr spc="-2" dirty="0"/>
              <a:t>tượng </a:t>
            </a:r>
            <a:r>
              <a:rPr spc="-4" dirty="0"/>
              <a:t>Geolocation</a:t>
            </a:r>
            <a:r>
              <a:rPr spc="-13" dirty="0"/>
              <a:t> </a:t>
            </a:r>
            <a:r>
              <a:rPr dirty="0"/>
              <a:t>3-3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48256"/>
            <a:ext cx="447516" cy="130143"/>
          </a:xfrm>
          <a:prstGeom prst="rect">
            <a:avLst/>
          </a:prstGeom>
        </p:spPr>
        <p:txBody>
          <a:bodyPr vert="horz" wrap="square" lIns="0" tIns="6964" rIns="0" bIns="0" rtlCol="0">
            <a:spAutoFit/>
          </a:bodyPr>
          <a:lstStyle/>
          <a:p>
            <a:pPr marL="125916" indent="-120344">
              <a:spcBef>
                <a:spcPts val="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 err="1">
                <a:latin typeface="Calibri"/>
                <a:cs typeface="Calibri"/>
              </a:rPr>
              <a:t>Kết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quả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5102" y="888963"/>
            <a:ext cx="3000316" cy="1156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52</TotalTime>
  <Words>4448</Words>
  <Application>Microsoft Office PowerPoint</Application>
  <PresentationFormat>Custom</PresentationFormat>
  <Paragraphs>698</Paragraphs>
  <Slides>51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Theme1</vt:lpstr>
      <vt:lpstr>PowerPoint Presentation</vt:lpstr>
      <vt:lpstr>Mục tiêu</vt:lpstr>
      <vt:lpstr>Định vị địa lý 1-2</vt:lpstr>
      <vt:lpstr>Định vị địa lý 2-2</vt:lpstr>
      <vt:lpstr>Định vị địa lý API 1-2</vt:lpstr>
      <vt:lpstr>Định vị địa lý API 2-2</vt:lpstr>
      <vt:lpstr>Thực thi đối tượng Geolocation 1-3</vt:lpstr>
      <vt:lpstr>Thực thi đối tượng Geolocation 2-3</vt:lpstr>
      <vt:lpstr>Thực thi đối tượng Geolocation 3-3</vt:lpstr>
      <vt:lpstr>Các phương thức của Geolocation</vt:lpstr>
      <vt:lpstr>Lấy thông tin tài khoản 1-5</vt:lpstr>
      <vt:lpstr>Lấy thông tin tài khoản 2-5</vt:lpstr>
      <vt:lpstr>Lấy thông tin tài khoản 3-5</vt:lpstr>
      <vt:lpstr>Lấy thông tin tài khoản 4-5</vt:lpstr>
      <vt:lpstr>Lấy thông tin tài khoản 5-5</vt:lpstr>
      <vt:lpstr>Điều khiển lỗi 1-4</vt:lpstr>
      <vt:lpstr>Điều khiển lỗi 2-4</vt:lpstr>
      <vt:lpstr>Điều khiển lỗi 3-4</vt:lpstr>
      <vt:lpstr>Điều khiển lỗi 4-4</vt:lpstr>
      <vt:lpstr>Đối tượng PositionOptions 1-3</vt:lpstr>
      <vt:lpstr>Đối tượng PositionOptions 2-3</vt:lpstr>
      <vt:lpstr>Đối tượng PositionOptions 3-3</vt:lpstr>
      <vt:lpstr>Google Maps API 1-5</vt:lpstr>
      <vt:lpstr>Google Maps API 2-5</vt:lpstr>
      <vt:lpstr>Google Maps API 3-5</vt:lpstr>
      <vt:lpstr>Google Maps API 4-5</vt:lpstr>
      <vt:lpstr>Google Maps API 5-5</vt:lpstr>
      <vt:lpstr>Theo dõi vị trí người dùng 1-4</vt:lpstr>
      <vt:lpstr>Theo dõi vị trí người dùng 2-4</vt:lpstr>
      <vt:lpstr>Theo dõi vị trí người dùng 3-4</vt:lpstr>
      <vt:lpstr>Theo dõi vị trí người dùng 4-4</vt:lpstr>
      <vt:lpstr>Kéo và thả (Drag and Drop)</vt:lpstr>
      <vt:lpstr>Hành động kéo (Drag)</vt:lpstr>
      <vt:lpstr>Sự kiện kéo (Drag Events)</vt:lpstr>
      <vt:lpstr>Đối tượng DataTransfer 1-3</vt:lpstr>
      <vt:lpstr>Đối tượng DataTransfer 2-3</vt:lpstr>
      <vt:lpstr>Đối tượng DataTransfer 3-3</vt:lpstr>
      <vt:lpstr>Hành động thả (Drop)</vt:lpstr>
      <vt:lpstr>Sự kiện thả (Drop Events) 1-5</vt:lpstr>
      <vt:lpstr>Sự kiện thả (Drop Events) 2-5</vt:lpstr>
      <vt:lpstr>Sự kiện thả (Drop Events) 3-5</vt:lpstr>
      <vt:lpstr>Sự kiện thả (Drop Events) 4-5</vt:lpstr>
      <vt:lpstr>Sự kiện thả (Drop Events) 5-5</vt:lpstr>
      <vt:lpstr>Offline Web Applications API</vt:lpstr>
      <vt:lpstr>Tạo một tệp Manifest 1-2</vt:lpstr>
      <vt:lpstr>Tạo một tệp Manifest 2-2</vt:lpstr>
      <vt:lpstr>Khai báo một Manifest 1-3</vt:lpstr>
      <vt:lpstr>Khai báo một Manifest 2-3</vt:lpstr>
      <vt:lpstr>Khai báo một Manifest 3-3</vt:lpstr>
      <vt:lpstr>Tổng kết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19 XP</dc:title>
  <dc:creator>Aptech Limited</dc:creator>
  <cp:lastModifiedBy>Trung Hoàng</cp:lastModifiedBy>
  <cp:revision>6</cp:revision>
  <dcterms:created xsi:type="dcterms:W3CDTF">2017-10-25T02:57:46Z</dcterms:created>
  <dcterms:modified xsi:type="dcterms:W3CDTF">2017-11-06T07:37:07Z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2016-08-05T00:00:00Z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2017-10-25T00:00:00Z</vt:filetime>
  </property>
</Properties>
</file>